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59" r:id="rId3"/>
    <p:sldId id="261" r:id="rId4"/>
    <p:sldId id="262" r:id="rId5"/>
    <p:sldId id="263" r:id="rId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8" d="100"/>
          <a:sy n="88" d="100"/>
        </p:scale>
        <p:origin x="16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wler, H (Forge Valley - Staff)" userId="S::hbowler2@forgevalley.sheffield.sch.uk::bfce1a50-a1a3-437c-8a67-2f16aff25665" providerId="AD" clId="Web-{89489607-7DF8-F54B-BBB5-9BC6326863CB}"/>
  </pc:docChgLst>
  <pc:docChgLst>
    <pc:chgData name="Bowler, H (Forge Valley - Staff)" userId="bfce1a50-a1a3-437c-8a67-2f16aff25665" providerId="ADAL" clId="{0D3ED7BF-9B65-4228-88D4-71D0B9758A0E}"/>
    <pc:docChg chg="modNotesMaster modHandout">
      <pc:chgData name="Bowler, H (Forge Valley - Staff)" userId="bfce1a50-a1a3-437c-8a67-2f16aff25665" providerId="ADAL" clId="{0D3ED7BF-9B65-4228-88D4-71D0B9758A0E}" dt="2023-06-28T10:30:25.768"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28B282-9305-4C9A-A6B5-91E1889655D5}"/>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en-GB"/>
              <a:t>BTEC Level 3 Nationals in Health and Social Care - Unit 14</a:t>
            </a:r>
          </a:p>
        </p:txBody>
      </p:sp>
      <p:sp>
        <p:nvSpPr>
          <p:cNvPr id="3" name="Date Placeholder 2">
            <a:extLst>
              <a:ext uri="{FF2B5EF4-FFF2-40B4-BE49-F238E27FC236}">
                <a16:creationId xmlns:a16="http://schemas.microsoft.com/office/drawing/2014/main" id="{44A9C938-3D77-4E08-B29B-EE1F2A042CB7}"/>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en-GB"/>
          </a:p>
        </p:txBody>
      </p:sp>
      <p:sp>
        <p:nvSpPr>
          <p:cNvPr id="4" name="Footer Placeholder 3">
            <a:extLst>
              <a:ext uri="{FF2B5EF4-FFF2-40B4-BE49-F238E27FC236}">
                <a16:creationId xmlns:a16="http://schemas.microsoft.com/office/drawing/2014/main" id="{8A690842-FC5C-41EB-BE79-E634DABA289C}"/>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6568F9F-ED23-436C-97D8-3A75481FF73C}"/>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775CA6E-D600-4383-8570-8F3E43EAF749}" type="slidenum">
              <a:rPr lang="en-GB" smtClean="0"/>
              <a:t>‹#›</a:t>
            </a:fld>
            <a:endParaRPr lang="en-GB"/>
          </a:p>
        </p:txBody>
      </p:sp>
    </p:spTree>
    <p:extLst>
      <p:ext uri="{BB962C8B-B14F-4D97-AF65-F5344CB8AC3E}">
        <p14:creationId xmlns:p14="http://schemas.microsoft.com/office/powerpoint/2010/main" val="137711329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en-GB"/>
              <a:t>BTEC Level 3 Nationals in Health and Social Care - Unit 14</a:t>
            </a: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4AA47C-3EC0-4612-B7D4-CED8867B7918}" type="slidenum">
              <a:rPr lang="en-GB" smtClean="0"/>
              <a:t>‹#›</a:t>
            </a:fld>
            <a:endParaRPr lang="en-GB"/>
          </a:p>
        </p:txBody>
      </p:sp>
    </p:spTree>
    <p:extLst>
      <p:ext uri="{BB962C8B-B14F-4D97-AF65-F5344CB8AC3E}">
        <p14:creationId xmlns:p14="http://schemas.microsoft.com/office/powerpoint/2010/main" val="2965872636"/>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883681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3225187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945978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516993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3800451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1207554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3833357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152310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19218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422263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396848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3497300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29579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120473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401555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1684263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557EC5-8434-4BA1-91F5-75A7142D735B}" type="datetimeFigureOut">
              <a:rPr lang="en-GB" smtClean="0"/>
              <a:pPr/>
              <a:t>28/06/2023</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090F3E2-F2CA-441B-A7D9-D2F1ED66A50E}" type="slidenum">
              <a:rPr lang="en-GB" smtClean="0"/>
              <a:pPr/>
              <a:t>‹#›</a:t>
            </a:fld>
            <a:endParaRPr lang="en-GB"/>
          </a:p>
        </p:txBody>
      </p:sp>
    </p:spTree>
    <p:extLst>
      <p:ext uri="{BB962C8B-B14F-4D97-AF65-F5344CB8AC3E}">
        <p14:creationId xmlns:p14="http://schemas.microsoft.com/office/powerpoint/2010/main" val="189322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4557EC5-8434-4BA1-91F5-75A7142D735B}" type="datetimeFigureOut">
              <a:rPr lang="en-GB" smtClean="0"/>
              <a:pPr/>
              <a:t>28/06/2023</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090F3E2-F2CA-441B-A7D9-D2F1ED66A50E}" type="slidenum">
              <a:rPr lang="en-GB" smtClean="0"/>
              <a:pPr/>
              <a:t>‹#›</a:t>
            </a:fld>
            <a:endParaRPr lang="en-GB"/>
          </a:p>
        </p:txBody>
      </p:sp>
    </p:spTree>
    <p:extLst>
      <p:ext uri="{BB962C8B-B14F-4D97-AF65-F5344CB8AC3E}">
        <p14:creationId xmlns:p14="http://schemas.microsoft.com/office/powerpoint/2010/main" val="1073440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qualifications.pearson.com/en/qualifications/btec-nationals/health-and-social-care-2016.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bhf.org.uk/" TargetMode="External"/><Relationship Id="rId3" Type="http://schemas.openxmlformats.org/officeDocument/2006/relationships/hyperlink" Target="https://www.diabetes.org.uk/" TargetMode="External"/><Relationship Id="rId7" Type="http://schemas.openxmlformats.org/officeDocument/2006/relationships/hyperlink" Target="https://www.heart.org/en/health-topics/consumer-healthcare/what-is-cardiovascular-disease/coronary-artery-disease" TargetMode="External"/><Relationship Id="rId2" Type="http://schemas.openxmlformats.org/officeDocument/2006/relationships/hyperlink" Target="https://www.nhs.uk/conditions" TargetMode="External"/><Relationship Id="rId1" Type="http://schemas.openxmlformats.org/officeDocument/2006/relationships/slideLayout" Target="../slideLayouts/slideLayout2.xml"/><Relationship Id="rId6" Type="http://schemas.openxmlformats.org/officeDocument/2006/relationships/hyperlink" Target="https://www.nras.org.uk/" TargetMode="External"/><Relationship Id="rId5" Type="http://schemas.openxmlformats.org/officeDocument/2006/relationships/hyperlink" Target="https://www.versusarthritis.org/" TargetMode="External"/><Relationship Id="rId10" Type="http://schemas.openxmlformats.org/officeDocument/2006/relationships/hyperlink" Target="https://www.dementiauk.org/" TargetMode="External"/><Relationship Id="rId4" Type="http://schemas.openxmlformats.org/officeDocument/2006/relationships/hyperlink" Target="https://www.diabetes.co.uk/" TargetMode="External"/><Relationship Id="rId9" Type="http://schemas.openxmlformats.org/officeDocument/2006/relationships/hyperlink" Target="https://www.asthma.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8328-8DA5-43C9-8D64-C02B5F1672E2}"/>
              </a:ext>
            </a:extLst>
          </p:cNvPr>
          <p:cNvSpPr>
            <a:spLocks noGrp="1"/>
          </p:cNvSpPr>
          <p:nvPr>
            <p:ph type="ctrTitle"/>
          </p:nvPr>
        </p:nvSpPr>
        <p:spPr>
          <a:xfrm>
            <a:off x="1154955" y="2205872"/>
            <a:ext cx="8825658" cy="2156729"/>
          </a:xfrm>
        </p:spPr>
        <p:txBody>
          <a:bodyPr/>
          <a:lstStyle/>
          <a:p>
            <a:r>
              <a:rPr lang="en-GB" sz="4400" dirty="0">
                <a:latin typeface="Century Gothic"/>
              </a:rPr>
              <a:t>Y11 Transition to Y12</a:t>
            </a:r>
            <a:br>
              <a:rPr lang="en-GB" sz="4400" dirty="0">
                <a:latin typeface="Century Gothic"/>
              </a:rPr>
            </a:br>
            <a:r>
              <a:rPr lang="en-GB" sz="4400" dirty="0">
                <a:latin typeface="Century Gothic"/>
              </a:rPr>
              <a:t>Health and Social Care</a:t>
            </a:r>
            <a:br>
              <a:rPr lang="en-GB" sz="4400" dirty="0">
                <a:latin typeface="Century Gothic"/>
              </a:rPr>
            </a:br>
            <a:r>
              <a:rPr lang="en-GB" sz="2400" dirty="0">
                <a:latin typeface="Century Gothic"/>
              </a:rPr>
              <a:t>Diploma (Double) and Extended Diploma (Triple)</a:t>
            </a:r>
            <a:endParaRPr lang="en-GB" dirty="0"/>
          </a:p>
        </p:txBody>
      </p:sp>
      <p:sp>
        <p:nvSpPr>
          <p:cNvPr id="3" name="Subtitle 2">
            <a:extLst>
              <a:ext uri="{FF2B5EF4-FFF2-40B4-BE49-F238E27FC236}">
                <a16:creationId xmlns:a16="http://schemas.microsoft.com/office/drawing/2014/main" id="{B942723F-50FF-4EB5-86FD-AB3148D23C84}"/>
              </a:ext>
            </a:extLst>
          </p:cNvPr>
          <p:cNvSpPr>
            <a:spLocks noGrp="1"/>
          </p:cNvSpPr>
          <p:nvPr>
            <p:ph type="subTitle" idx="1"/>
          </p:nvPr>
        </p:nvSpPr>
        <p:spPr>
          <a:xfrm>
            <a:off x="1154955" y="4862198"/>
            <a:ext cx="6150818" cy="954140"/>
          </a:xfrm>
        </p:spPr>
        <p:txBody>
          <a:bodyPr>
            <a:normAutofit fontScale="92500"/>
          </a:bodyPr>
          <a:lstStyle/>
          <a:p>
            <a:r>
              <a:rPr lang="en-GB" dirty="0"/>
              <a:t>Unit 14 – Physiological Disorders and their care</a:t>
            </a:r>
          </a:p>
          <a:p>
            <a:r>
              <a:rPr lang="en-GB" dirty="0"/>
              <a:t>Pre-learning</a:t>
            </a:r>
          </a:p>
        </p:txBody>
      </p:sp>
    </p:spTree>
    <p:extLst>
      <p:ext uri="{BB962C8B-B14F-4D97-AF65-F5344CB8AC3E}">
        <p14:creationId xmlns:p14="http://schemas.microsoft.com/office/powerpoint/2010/main" val="119304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C4DC3-EABF-480E-B681-121D2C0C19D2}"/>
              </a:ext>
            </a:extLst>
          </p:cNvPr>
          <p:cNvSpPr>
            <a:spLocks noGrp="1"/>
          </p:cNvSpPr>
          <p:nvPr>
            <p:ph type="title"/>
          </p:nvPr>
        </p:nvSpPr>
        <p:spPr/>
        <p:txBody>
          <a:bodyPr>
            <a:normAutofit/>
          </a:bodyPr>
          <a:lstStyle/>
          <a:p>
            <a:r>
              <a:rPr lang="en-GB" sz="3200" dirty="0"/>
              <a:t>Specification / Context </a:t>
            </a:r>
          </a:p>
        </p:txBody>
      </p:sp>
      <p:sp>
        <p:nvSpPr>
          <p:cNvPr id="3" name="Content Placeholder 2">
            <a:extLst>
              <a:ext uri="{FF2B5EF4-FFF2-40B4-BE49-F238E27FC236}">
                <a16:creationId xmlns:a16="http://schemas.microsoft.com/office/drawing/2014/main" id="{ACE0F0DD-184F-4DAE-B68D-AEE4F7078FF9}"/>
              </a:ext>
            </a:extLst>
          </p:cNvPr>
          <p:cNvSpPr>
            <a:spLocks noGrp="1"/>
          </p:cNvSpPr>
          <p:nvPr>
            <p:ph idx="1"/>
          </p:nvPr>
        </p:nvSpPr>
        <p:spPr>
          <a:xfrm>
            <a:off x="640932" y="2596163"/>
            <a:ext cx="10515600" cy="1572637"/>
          </a:xfrm>
        </p:spPr>
        <p:txBody>
          <a:bodyPr>
            <a:normAutofit lnSpcReduction="10000"/>
          </a:bodyPr>
          <a:lstStyle/>
          <a:p>
            <a:r>
              <a:rPr lang="en-GB" sz="1800" dirty="0"/>
              <a:t>You can find the specification for the course at: </a:t>
            </a:r>
            <a:r>
              <a:rPr lang="en-GB" sz="1800" dirty="0">
                <a:hlinkClick r:id="rId2"/>
              </a:rPr>
              <a:t>https://qualifications.pearson.com/en/qualifications/btec-nationals/health-and-social-care-2016.html</a:t>
            </a:r>
            <a:endParaRPr lang="en-GB" sz="1800" dirty="0"/>
          </a:p>
          <a:p>
            <a:r>
              <a:rPr lang="en-GB" sz="1800" dirty="0"/>
              <a:t>Make sure that you select the correct course from the specification drop down box before selecting download: </a:t>
            </a:r>
          </a:p>
          <a:p>
            <a:pPr marL="0" indent="0">
              <a:buNone/>
            </a:pPr>
            <a:endParaRPr lang="en-GB" dirty="0"/>
          </a:p>
        </p:txBody>
      </p:sp>
      <p:pic>
        <p:nvPicPr>
          <p:cNvPr id="4" name="Picture 3">
            <a:extLst>
              <a:ext uri="{FF2B5EF4-FFF2-40B4-BE49-F238E27FC236}">
                <a16:creationId xmlns:a16="http://schemas.microsoft.com/office/drawing/2014/main" id="{CA627B21-34CF-4F7A-A67D-BC8A8D1C2B0F}"/>
              </a:ext>
            </a:extLst>
          </p:cNvPr>
          <p:cNvPicPr>
            <a:picLocks noChangeAspect="1"/>
          </p:cNvPicPr>
          <p:nvPr/>
        </p:nvPicPr>
        <p:blipFill rotWithShape="1">
          <a:blip r:embed="rId3"/>
          <a:srcRect l="18277" t="31060" r="46638" b="22980"/>
          <a:stretch/>
        </p:blipFill>
        <p:spPr>
          <a:xfrm>
            <a:off x="2225142" y="4061886"/>
            <a:ext cx="3016577" cy="2222739"/>
          </a:xfrm>
          <a:prstGeom prst="rect">
            <a:avLst/>
          </a:prstGeom>
        </p:spPr>
      </p:pic>
      <p:cxnSp>
        <p:nvCxnSpPr>
          <p:cNvPr id="6" name="Straight Arrow Connector 5">
            <a:extLst>
              <a:ext uri="{FF2B5EF4-FFF2-40B4-BE49-F238E27FC236}">
                <a16:creationId xmlns:a16="http://schemas.microsoft.com/office/drawing/2014/main" id="{74E70AAA-BB17-403A-9789-3AEEE34C5B65}"/>
              </a:ext>
            </a:extLst>
          </p:cNvPr>
          <p:cNvCxnSpPr>
            <a:cxnSpLocks/>
          </p:cNvCxnSpPr>
          <p:nvPr/>
        </p:nvCxnSpPr>
        <p:spPr>
          <a:xfrm flipH="1">
            <a:off x="4383146" y="3783949"/>
            <a:ext cx="4688176" cy="8178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3FFF7718-0E75-4037-88E2-BEC1F63C39BD}"/>
              </a:ext>
            </a:extLst>
          </p:cNvPr>
          <p:cNvCxnSpPr>
            <a:cxnSpLocks/>
          </p:cNvCxnSpPr>
          <p:nvPr/>
        </p:nvCxnSpPr>
        <p:spPr>
          <a:xfrm flipH="1">
            <a:off x="2753387" y="4014330"/>
            <a:ext cx="841760" cy="180021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092D368-F739-49EE-AB37-0C025821FC3E}"/>
              </a:ext>
            </a:extLst>
          </p:cNvPr>
          <p:cNvSpPr txBox="1"/>
          <p:nvPr/>
        </p:nvSpPr>
        <p:spPr>
          <a:xfrm>
            <a:off x="6096000" y="4601829"/>
            <a:ext cx="5685183"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panose="020B0604020202020204" pitchFamily="34" charset="0"/>
              <a:buChar char="•"/>
            </a:pPr>
            <a:r>
              <a:rPr lang="en-GB" dirty="0"/>
              <a:t>Find the unit information within the specification for Unit 14 Physiological Disorders.</a:t>
            </a:r>
          </a:p>
          <a:p>
            <a:pPr marL="285750" indent="-285750">
              <a:buFont typeface="Arial" panose="020B0604020202020204" pitchFamily="34" charset="0"/>
              <a:buChar char="•"/>
            </a:pPr>
            <a:r>
              <a:rPr lang="en-GB" dirty="0"/>
              <a:t>Read through this so that you are familiar about the content of the unit and how you will be assessed. We will go through this thoroughly at the beginning of the course.</a:t>
            </a:r>
          </a:p>
          <a:p>
            <a:endParaRPr lang="en-GB" dirty="0"/>
          </a:p>
        </p:txBody>
      </p:sp>
    </p:spTree>
    <p:extLst>
      <p:ext uri="{BB962C8B-B14F-4D97-AF65-F5344CB8AC3E}">
        <p14:creationId xmlns:p14="http://schemas.microsoft.com/office/powerpoint/2010/main" val="3974436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23443-8C90-4D0E-B250-38C7BFFD7365}"/>
              </a:ext>
            </a:extLst>
          </p:cNvPr>
          <p:cNvSpPr>
            <a:spLocks noGrp="1"/>
          </p:cNvSpPr>
          <p:nvPr>
            <p:ph type="title"/>
          </p:nvPr>
        </p:nvSpPr>
        <p:spPr/>
        <p:txBody>
          <a:bodyPr/>
          <a:lstStyle/>
          <a:p>
            <a:r>
              <a:rPr lang="en-GB" dirty="0"/>
              <a:t>About the unit</a:t>
            </a:r>
          </a:p>
        </p:txBody>
      </p:sp>
      <p:sp>
        <p:nvSpPr>
          <p:cNvPr id="4" name="Content Placeholder 2">
            <a:extLst>
              <a:ext uri="{FF2B5EF4-FFF2-40B4-BE49-F238E27FC236}">
                <a16:creationId xmlns:a16="http://schemas.microsoft.com/office/drawing/2014/main" id="{E4F32346-C4AE-451C-8B14-DBE540C08157}"/>
              </a:ext>
            </a:extLst>
          </p:cNvPr>
          <p:cNvSpPr>
            <a:spLocks noGrp="1"/>
          </p:cNvSpPr>
          <p:nvPr>
            <p:ph idx="1"/>
          </p:nvPr>
        </p:nvSpPr>
        <p:spPr>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GB" dirty="0"/>
              <a:t>This is a 60 Guided Learning Hours unit.</a:t>
            </a:r>
          </a:p>
          <a:p>
            <a:r>
              <a:rPr lang="en-GB" dirty="0"/>
              <a:t>It is assessed through a piece of coursework which is composed of 2 reports.</a:t>
            </a:r>
          </a:p>
          <a:p>
            <a:r>
              <a:rPr lang="en-GB" dirty="0"/>
              <a:t>You will learn about different physiological disorders and the body systems they impact on.</a:t>
            </a:r>
          </a:p>
          <a:p>
            <a:r>
              <a:rPr lang="en-GB" dirty="0"/>
              <a:t>For the final report you will create a person-centred care plan for someone who suffers from a physiological disorder you have investigated.</a:t>
            </a:r>
          </a:p>
        </p:txBody>
      </p:sp>
    </p:spTree>
    <p:extLst>
      <p:ext uri="{BB962C8B-B14F-4D97-AF65-F5344CB8AC3E}">
        <p14:creationId xmlns:p14="http://schemas.microsoft.com/office/powerpoint/2010/main" val="2962897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2B392-E707-4898-A595-D8BE9D60D062}"/>
              </a:ext>
            </a:extLst>
          </p:cNvPr>
          <p:cNvSpPr>
            <a:spLocks noGrp="1"/>
          </p:cNvSpPr>
          <p:nvPr>
            <p:ph type="title"/>
          </p:nvPr>
        </p:nvSpPr>
        <p:spPr/>
        <p:txBody>
          <a:bodyPr/>
          <a:lstStyle/>
          <a:p>
            <a:r>
              <a:rPr lang="en-GB"/>
              <a:t>Research Task</a:t>
            </a:r>
          </a:p>
        </p:txBody>
      </p:sp>
      <p:sp>
        <p:nvSpPr>
          <p:cNvPr id="6" name="Rectangle 4">
            <a:extLst>
              <a:ext uri="{FF2B5EF4-FFF2-40B4-BE49-F238E27FC236}">
                <a16:creationId xmlns:a16="http://schemas.microsoft.com/office/drawing/2014/main" id="{EE016DD8-98B2-4F17-B2D8-4ADD155A0935}"/>
              </a:ext>
            </a:extLst>
          </p:cNvPr>
          <p:cNvSpPr>
            <a:spLocks noChangeArrowheads="1"/>
          </p:cNvSpPr>
          <p:nvPr/>
        </p:nvSpPr>
        <p:spPr bwMode="auto">
          <a:xfrm>
            <a:off x="6096000" y="5622722"/>
            <a:ext cx="5372788" cy="523220"/>
          </a:xfrm>
          <a:prstGeom prst="rect">
            <a:avLst/>
          </a:prstGeom>
          <a:solidFill>
            <a:schemeClr val="accent5">
              <a:lumMod val="40000"/>
              <a:lumOff val="60000"/>
            </a:schemeClr>
          </a:solidFill>
          <a:ln>
            <a:solidFill>
              <a:schemeClr val="tx1"/>
            </a:solidFill>
          </a:ln>
          <a:effec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GB" altLang="en-US" sz="1400" dirty="0">
                <a:latin typeface="Calibri" panose="020F0502020204030204" pitchFamily="34" charset="0"/>
                <a:ea typeface="Calibri" panose="020F0502020204030204" pitchFamily="34" charset="0"/>
                <a:cs typeface="Times New Roman" panose="02020603050405020304" pitchFamily="18" charset="0"/>
              </a:rPr>
              <a:t>Extra stretch – find an article (from a journal, newspaper, magazine, etc.)  that is related to the disorder you have chosen </a:t>
            </a:r>
            <a:endParaRPr lang="en-GB" altLang="en-US" sz="1000" dirty="0"/>
          </a:p>
        </p:txBody>
      </p:sp>
      <p:sp>
        <p:nvSpPr>
          <p:cNvPr id="11" name="Rectangle 6">
            <a:extLst>
              <a:ext uri="{FF2B5EF4-FFF2-40B4-BE49-F238E27FC236}">
                <a16:creationId xmlns:a16="http://schemas.microsoft.com/office/drawing/2014/main" id="{8E1CDC03-5243-4502-A60F-8AA7815B63F9}"/>
              </a:ext>
            </a:extLst>
          </p:cNvPr>
          <p:cNvSpPr>
            <a:spLocks noChangeArrowheads="1"/>
          </p:cNvSpPr>
          <p:nvPr/>
        </p:nvSpPr>
        <p:spPr bwMode="auto">
          <a:xfrm>
            <a:off x="360686" y="2547937"/>
            <a:ext cx="5499025" cy="3631763"/>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Produce a research fact file on a physiological disorder of your choice. Your fact file should include: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Information about the body system your chosen disorder impacts on and how.</a:t>
            </a:r>
          </a:p>
          <a:p>
            <a:pPr marL="0" marR="0" lvl="0" indent="0" algn="l" defTabSz="914400" rtl="0" eaLnBrk="0" fontAlgn="base" latinLnBrk="0" hangingPunct="0">
              <a:lnSpc>
                <a:spcPct val="100000"/>
              </a:lnSpc>
              <a:spcBef>
                <a:spcPct val="0"/>
              </a:spcBef>
              <a:spcAft>
                <a:spcPct val="0"/>
              </a:spcAft>
              <a:buClrTx/>
              <a:buSzTx/>
              <a:tabLst/>
            </a:pPr>
            <a:endParaRPr kumimoji="0" lang="en-GB" altLang="en-US" sz="14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How do you know someone is suffering from the disorder – what are the signs and symptoms?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GB" altLang="en-US" sz="14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Information about charities and organisations who support those suffering from the disorder.</a:t>
            </a:r>
          </a:p>
          <a:p>
            <a:pPr marL="0" marR="0" lvl="0" indent="0" algn="l" defTabSz="914400" rtl="0" eaLnBrk="0" fontAlgn="base" latinLnBrk="0" hangingPunct="0">
              <a:lnSpc>
                <a:spcPct val="100000"/>
              </a:lnSpc>
              <a:spcBef>
                <a:spcPct val="0"/>
              </a:spcBef>
              <a:spcAft>
                <a:spcPct val="0"/>
              </a:spcAft>
              <a:buClrTx/>
              <a:buSzTx/>
              <a:tabLst/>
            </a:pPr>
            <a:endParaRPr kumimoji="0" lang="en-GB" altLang="en-US" sz="14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Information from at least 2 different types of source E.g. a book and a website or an interview with someone who has type 2 diabetes and a website.</a:t>
            </a:r>
            <a:endParaRPr kumimoji="0" lang="en-GB" altLang="en-US" sz="14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2" name="Text Box 5">
            <a:extLst>
              <a:ext uri="{FF2B5EF4-FFF2-40B4-BE49-F238E27FC236}">
                <a16:creationId xmlns:a16="http://schemas.microsoft.com/office/drawing/2014/main" id="{97C5C056-56ED-48EE-9F1E-8304EB49CCAF}"/>
              </a:ext>
            </a:extLst>
          </p:cNvPr>
          <p:cNvSpPr txBox="1">
            <a:spLocks noChangeArrowheads="1"/>
          </p:cNvSpPr>
          <p:nvPr/>
        </p:nvSpPr>
        <p:spPr bwMode="auto">
          <a:xfrm>
            <a:off x="7092563" y="2547937"/>
            <a:ext cx="3965415" cy="2677656"/>
          </a:xfrm>
          <a:prstGeom prst="rect">
            <a:avLst/>
          </a:prstGeom>
          <a:solidFill>
            <a:srgbClr val="FFFFFF"/>
          </a:solidFill>
          <a:ln w="12700">
            <a:solidFill>
              <a:srgbClr val="000000"/>
            </a:solidFill>
            <a:prstDash val="dash"/>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Possible disorders to consider:</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Asthma</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Diabetes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Rheumatoid arthritis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Coronary Heart Disease</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Dementia</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Hypothyroidism</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13" name="Rectangle 8">
            <a:extLst>
              <a:ext uri="{FF2B5EF4-FFF2-40B4-BE49-F238E27FC236}">
                <a16:creationId xmlns:a16="http://schemas.microsoft.com/office/drawing/2014/main" id="{B345E652-247F-4D4E-9CA7-BBDCB42CEEE4}"/>
              </a:ext>
            </a:extLst>
          </p:cNvPr>
          <p:cNvSpPr>
            <a:spLocks noChangeArrowheads="1"/>
          </p:cNvSpPr>
          <p:nvPr/>
        </p:nvSpPr>
        <p:spPr bwMode="auto">
          <a:xfrm>
            <a:off x="-333955" y="3452218"/>
            <a:ext cx="18473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617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GB" sz="2800" dirty="0"/>
              <a:t>Suggested reading</a:t>
            </a:r>
          </a:p>
        </p:txBody>
      </p:sp>
      <p:sp>
        <p:nvSpPr>
          <p:cNvPr id="3" name="Content Placeholder 2"/>
          <p:cNvSpPr>
            <a:spLocks noGrp="1"/>
          </p:cNvSpPr>
          <p:nvPr>
            <p:ph idx="1"/>
          </p:nvPr>
        </p:nvSpPr>
        <p:spPr>
          <a:xfrm>
            <a:off x="462844" y="2603500"/>
            <a:ext cx="9517769" cy="3469922"/>
          </a:xfrm>
        </p:spPr>
        <p:txBody>
          <a:bodyPr>
            <a:normAutofit fontScale="62500" lnSpcReduction="20000"/>
          </a:bodyPr>
          <a:lstStyle/>
          <a:p>
            <a:pPr>
              <a:buNone/>
            </a:pPr>
            <a:r>
              <a:rPr lang="en-GB" b="1" dirty="0"/>
              <a:t>Books:</a:t>
            </a:r>
          </a:p>
          <a:p>
            <a:r>
              <a:rPr lang="en-GB" b="1" dirty="0"/>
              <a:t>BTEC National Health and Social Care Student Book 1: For the 2016 specifications</a:t>
            </a:r>
          </a:p>
          <a:p>
            <a:pPr>
              <a:buNone/>
            </a:pPr>
            <a:endParaRPr lang="en-GB" b="1" dirty="0"/>
          </a:p>
          <a:p>
            <a:pPr>
              <a:buNone/>
            </a:pPr>
            <a:r>
              <a:rPr lang="en-GB" b="1" dirty="0"/>
              <a:t>Websites:</a:t>
            </a:r>
            <a:endParaRPr lang="en-GB" dirty="0">
              <a:hlinkClick r:id="rId2"/>
            </a:endParaRPr>
          </a:p>
          <a:p>
            <a:r>
              <a:rPr lang="en-GB" dirty="0">
                <a:hlinkClick r:id="rId2"/>
              </a:rPr>
              <a:t>https://www.nhs.uk/conditions</a:t>
            </a:r>
            <a:endParaRPr lang="en-GB" dirty="0"/>
          </a:p>
          <a:p>
            <a:r>
              <a:rPr lang="en-GB" dirty="0">
                <a:hlinkClick r:id="rId3"/>
              </a:rPr>
              <a:t>https://www.diabetes.org.uk/</a:t>
            </a:r>
            <a:endParaRPr lang="en-GB" dirty="0"/>
          </a:p>
          <a:p>
            <a:r>
              <a:rPr lang="en-GB" dirty="0">
                <a:hlinkClick r:id="rId4"/>
              </a:rPr>
              <a:t>https://www.diabetes.co.uk/</a:t>
            </a:r>
            <a:endParaRPr lang="en-GB" dirty="0"/>
          </a:p>
          <a:p>
            <a:r>
              <a:rPr lang="en-GB" dirty="0">
                <a:hlinkClick r:id="rId5"/>
              </a:rPr>
              <a:t>https://www.versusarthritis.org/</a:t>
            </a:r>
            <a:endParaRPr lang="en-GB" dirty="0"/>
          </a:p>
          <a:p>
            <a:r>
              <a:rPr lang="en-GB" dirty="0">
                <a:hlinkClick r:id="rId6"/>
              </a:rPr>
              <a:t>https://www.nras.org.uk/</a:t>
            </a:r>
            <a:endParaRPr lang="en-GB" dirty="0"/>
          </a:p>
          <a:p>
            <a:r>
              <a:rPr lang="en-GB" dirty="0">
                <a:hlinkClick r:id="rId7"/>
              </a:rPr>
              <a:t>https://www.heart.org/en/health-topics/consumer-healthcare/what-is-cardiovascular-disease/coronary-artery-disease</a:t>
            </a:r>
            <a:endParaRPr lang="en-GB" dirty="0"/>
          </a:p>
          <a:p>
            <a:r>
              <a:rPr lang="en-GB" dirty="0">
                <a:hlinkClick r:id="rId8"/>
              </a:rPr>
              <a:t>https://www.bhf.org.uk/</a:t>
            </a:r>
            <a:endParaRPr lang="en-GB" dirty="0"/>
          </a:p>
          <a:p>
            <a:r>
              <a:rPr lang="en-GB" dirty="0">
                <a:hlinkClick r:id="rId9"/>
              </a:rPr>
              <a:t>https://www.asthma.org.uk/</a:t>
            </a:r>
            <a:endParaRPr lang="en-GB" dirty="0"/>
          </a:p>
          <a:p>
            <a:r>
              <a:rPr lang="en-GB" dirty="0">
                <a:hlinkClick r:id="rId10"/>
              </a:rPr>
              <a:t>https://www.dementiauk.org/</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3A3CB676483645A3C62E2DF80F0529" ma:contentTypeVersion="22" ma:contentTypeDescription="Create a new document." ma:contentTypeScope="" ma:versionID="846aa1b62545fba3753345b775922df0">
  <xsd:schema xmlns:xsd="http://www.w3.org/2001/XMLSchema" xmlns:xs="http://www.w3.org/2001/XMLSchema" xmlns:p="http://schemas.microsoft.com/office/2006/metadata/properties" xmlns:ns2="86cd7eb6-70bf-459e-853e-fe5fb917d228" xmlns:ns3="6fd95428-5669-4d97-a170-6e112d3f932e" targetNamespace="http://schemas.microsoft.com/office/2006/metadata/properties" ma:root="true" ma:fieldsID="0db5df9c68475af0905cb8a2b888aa41" ns2:_="" ns3:_="">
    <xsd:import namespace="86cd7eb6-70bf-459e-853e-fe5fb917d228"/>
    <xsd:import namespace="6fd95428-5669-4d97-a170-6e112d3f932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TaxCatchAll" minOccurs="0"/>
                <xsd:element ref="ns2:lcf76f155ced4ddcb4097134ff3c332f"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cd7eb6-70bf-459e-853e-fe5fb917d2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40bc665e-4ed3-4280-b02f-7a735d1402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fd95428-5669-4d97-a170-6e112d3f932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1d42911-b26a-49da-9bbb-61677e1904d7}" ma:internalName="TaxCatchAll" ma:showField="CatchAllData" ma:web="6fd95428-5669-4d97-a170-6e112d3f932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29B439-CEE2-448B-8B08-B4F25856FAC0}"/>
</file>

<file path=customXml/itemProps2.xml><?xml version="1.0" encoding="utf-8"?>
<ds:datastoreItem xmlns:ds="http://schemas.openxmlformats.org/officeDocument/2006/customXml" ds:itemID="{996BA0B4-3397-42AF-8EEC-55EF3248B3F0}"/>
</file>

<file path=docProps/app.xml><?xml version="1.0" encoding="utf-8"?>
<Properties xmlns="http://schemas.openxmlformats.org/officeDocument/2006/extended-properties" xmlns:vt="http://schemas.openxmlformats.org/officeDocument/2006/docPropsVTypes">
  <Template>Ion Boardroom</Template>
  <TotalTime>31</TotalTime>
  <Words>439</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Century Gothic</vt:lpstr>
      <vt:lpstr>Times New Roman</vt:lpstr>
      <vt:lpstr>Wingdings 3</vt:lpstr>
      <vt:lpstr>Ion Boardroom</vt:lpstr>
      <vt:lpstr>Y11 Transition to Y12 Health and Social Care Diploma (Double) and Extended Diploma (Triple)</vt:lpstr>
      <vt:lpstr>Specification / Context </vt:lpstr>
      <vt:lpstr>About the unit</vt:lpstr>
      <vt:lpstr>Research Task</vt:lpstr>
      <vt:lpstr>Suggested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Y11 Transition to Y12 Health and Social Care Diploma (Double) and Extended Diploma (Triple)</dc:title>
  <dc:creator>Bowler, H (Forge Valley - Staff)</dc:creator>
  <cp:lastModifiedBy>Bowler, H (Forge Valley - Staff)</cp:lastModifiedBy>
  <cp:revision>10</cp:revision>
  <cp:lastPrinted>2023-06-28T10:30:26Z</cp:lastPrinted>
  <dcterms:created xsi:type="dcterms:W3CDTF">2020-04-17T13:41:24Z</dcterms:created>
  <dcterms:modified xsi:type="dcterms:W3CDTF">2023-06-28T10:30:32Z</dcterms:modified>
</cp:coreProperties>
</file>