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9" r:id="rId5"/>
    <p:sldId id="298" r:id="rId6"/>
    <p:sldId id="297" r:id="rId7"/>
    <p:sldId id="296" r:id="rId8"/>
    <p:sldId id="299" r:id="rId9"/>
    <p:sldId id="287" r:id="rId10"/>
    <p:sldId id="311" r:id="rId11"/>
    <p:sldId id="288" r:id="rId12"/>
    <p:sldId id="312" r:id="rId13"/>
    <p:sldId id="302" r:id="rId14"/>
    <p:sldId id="308" r:id="rId15"/>
    <p:sldId id="310" r:id="rId16"/>
    <p:sldId id="300" r:id="rId17"/>
    <p:sldId id="303" r:id="rId18"/>
    <p:sldId id="301" r:id="rId19"/>
    <p:sldId id="304" r:id="rId20"/>
    <p:sldId id="306" r:id="rId21"/>
    <p:sldId id="309" r:id="rId22"/>
    <p:sldId id="307" r:id="rId23"/>
    <p:sldId id="313" r:id="rId24"/>
    <p:sldId id="314" r:id="rId25"/>
    <p:sldId id="315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E4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5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by, S (Forge Valley - Staff)" userId="28355079-8f57-4ea0-aa13-b0ed4a90ec1f" providerId="ADAL" clId="{30761340-AD1B-48A2-B1C1-7CDCE8CBEF1A}"/>
    <pc:docChg chg="custSel modSld">
      <pc:chgData name="Hazelby, S (Forge Valley - Staff)" userId="28355079-8f57-4ea0-aa13-b0ed4a90ec1f" providerId="ADAL" clId="{30761340-AD1B-48A2-B1C1-7CDCE8CBEF1A}" dt="2024-06-26T13:46:19.851" v="9" actId="1076"/>
      <pc:docMkLst>
        <pc:docMk/>
      </pc:docMkLst>
      <pc:sldChg chg="addSp delSp modSp">
        <pc:chgData name="Hazelby, S (Forge Valley - Staff)" userId="28355079-8f57-4ea0-aa13-b0ed4a90ec1f" providerId="ADAL" clId="{30761340-AD1B-48A2-B1C1-7CDCE8CBEF1A}" dt="2024-06-26T13:46:19.851" v="9" actId="1076"/>
        <pc:sldMkLst>
          <pc:docMk/>
          <pc:sldMk cId="3276025114" sldId="315"/>
        </pc:sldMkLst>
        <pc:picChg chg="del">
          <ac:chgData name="Hazelby, S (Forge Valley - Staff)" userId="28355079-8f57-4ea0-aa13-b0ed4a90ec1f" providerId="ADAL" clId="{30761340-AD1B-48A2-B1C1-7CDCE8CBEF1A}" dt="2024-06-26T13:45:32.473" v="0" actId="478"/>
          <ac:picMkLst>
            <pc:docMk/>
            <pc:sldMk cId="3276025114" sldId="315"/>
            <ac:picMk id="2" creationId="{00000000-0000-0000-0000-000000000000}"/>
          </ac:picMkLst>
        </pc:picChg>
        <pc:picChg chg="add mod">
          <ac:chgData name="Hazelby, S (Forge Valley - Staff)" userId="28355079-8f57-4ea0-aa13-b0ed4a90ec1f" providerId="ADAL" clId="{30761340-AD1B-48A2-B1C1-7CDCE8CBEF1A}" dt="2024-06-26T13:45:39.520" v="3" actId="14100"/>
          <ac:picMkLst>
            <pc:docMk/>
            <pc:sldMk cId="3276025114" sldId="315"/>
            <ac:picMk id="3" creationId="{E2149790-1183-4917-8561-70FB21BF9AB0}"/>
          </ac:picMkLst>
        </pc:picChg>
        <pc:picChg chg="add mod">
          <ac:chgData name="Hazelby, S (Forge Valley - Staff)" userId="28355079-8f57-4ea0-aa13-b0ed4a90ec1f" providerId="ADAL" clId="{30761340-AD1B-48A2-B1C1-7CDCE8CBEF1A}" dt="2024-06-26T13:46:19.851" v="9" actId="1076"/>
          <ac:picMkLst>
            <pc:docMk/>
            <pc:sldMk cId="3276025114" sldId="315"/>
            <ac:picMk id="1026" creationId="{AAB852C1-FE1A-4E7E-99B3-1A2B5BAD48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31FE-3027-4F62-8668-08AE9FCCD917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EE44-0203-412D-BF93-EC5FE82A9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2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0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7EE44-0203-412D-BF93-EC5FE82A90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E42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84C9-59AA-4E27-B435-4D30F83D3CA0}" type="datetimeFigureOut">
              <a:rPr lang="en-US" smtClean="0"/>
              <a:t>6/26/2024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CE7F-F8AF-4322-8E44-25C92B05FD72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DfhCLx8H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sle@forgevalley.sheffield.sch.uk" TargetMode="External"/><Relationship Id="rId2" Type="http://schemas.openxmlformats.org/officeDocument/2006/relationships/hyperlink" Target="mailto:shazelby@forgevalley.sheffield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mahmood@forgevalley.sheffield.sch.u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gevalley.school/page/?title=Transition+to+Forge+Valley+Sixth+Form&amp;pid=132" TargetMode="External"/><Relationship Id="rId2" Type="http://schemas.openxmlformats.org/officeDocument/2006/relationships/hyperlink" Target="https://app.senecalearning.com/dashboard/join-class/swe3lwk5u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qa.org.uk/subjects/science/as-and-a-level/biology-7401-74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7220"/>
            <a:ext cx="7772400" cy="12096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Welcome to A level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830" y="2893989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 board: AQA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30" y="134469"/>
            <a:ext cx="3744416" cy="209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3507491"/>
            <a:ext cx="2673945" cy="275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3"/>
          <a:stretch/>
        </p:blipFill>
        <p:spPr>
          <a:xfrm>
            <a:off x="2760535" y="4963686"/>
            <a:ext cx="356300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315"/>
            <a:ext cx="3196456" cy="2133484"/>
          </a:xfrm>
          <a:prstGeom prst="rect">
            <a:avLst/>
          </a:prstGeom>
        </p:spPr>
      </p:pic>
      <p:pic>
        <p:nvPicPr>
          <p:cNvPr id="9" name="Picture 0" descr="animal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>
            <a:fillRect/>
          </a:stretch>
        </p:blipFill>
        <p:spPr bwMode="auto">
          <a:xfrm>
            <a:off x="5968942" y="3861048"/>
            <a:ext cx="3109902" cy="2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biology a le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86" y="3534439"/>
            <a:ext cx="2736304" cy="14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192D-774B-404F-B250-CB708C6C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31"/>
          <a:stretch/>
        </p:blipFill>
        <p:spPr>
          <a:xfrm>
            <a:off x="383016" y="814465"/>
            <a:ext cx="8377968" cy="52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5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DA0-7DD9-432C-B9B2-9637EC04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0463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8E249-80AE-41B9-80B9-DAFB547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002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Things to have ready for September!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7936"/>
            <a:ext cx="8964488" cy="55734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Get yourself a folder with 10 dividers for each of the chapters that you will study in Y12.</a:t>
            </a:r>
          </a:p>
          <a:p>
            <a:r>
              <a:rPr lang="en-GB" dirty="0">
                <a:solidFill>
                  <a:schemeClr val="bg1"/>
                </a:solidFill>
              </a:rPr>
              <a:t>Equipment – pencil case, scientific calculator etc, A4 lined paper, ruler.</a:t>
            </a:r>
          </a:p>
          <a:p>
            <a:r>
              <a:rPr lang="en-GB" dirty="0">
                <a:solidFill>
                  <a:schemeClr val="bg1"/>
                </a:solidFill>
              </a:rPr>
              <a:t>We will provide you with a required practical folder.</a:t>
            </a:r>
          </a:p>
          <a:p>
            <a:r>
              <a:rPr lang="en-GB" dirty="0">
                <a:solidFill>
                  <a:schemeClr val="bg1"/>
                </a:solidFill>
              </a:rPr>
              <a:t>You can get a physical copy of the Y12 book in September (£10 deposit – repayable when returned) we also have a pdf version online.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4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lders With Documents Close-up Stock Photo - Image of green, data:  161707096">
            <a:extLst>
              <a:ext uri="{FF2B5EF4-FFF2-40B4-BE49-F238E27FC236}">
                <a16:creationId xmlns:a16="http://schemas.microsoft.com/office/drawing/2014/main" id="{DCE15FFC-6A3E-4E97-A9DD-BD45A56B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71010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B2883B-D431-4AD5-B2A5-A4CB8962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728EE-3537-40BA-BB77-4E4E6A58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14543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 must be organised! There is a lot of work so you need to stay on top of things and organise your notes in your folders.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90B39-92C8-4DE6-A8DB-1943F29A5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12" y="2302417"/>
            <a:ext cx="3333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7397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55734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Consolidate notes after each lesson (mind map, flash cards).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Cells Revision Mind Map - AQA AS/A Level Biology (7401/7402) | Teaching  Resources">
            <a:extLst>
              <a:ext uri="{FF2B5EF4-FFF2-40B4-BE49-F238E27FC236}">
                <a16:creationId xmlns:a16="http://schemas.microsoft.com/office/drawing/2014/main" id="{F2142EDC-AEED-4589-B65F-AC8F42884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55" y="1628800"/>
            <a:ext cx="7056784" cy="49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DF64-3B83-4CA6-A100-CFEE65B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36"/>
            <a:ext cx="8229600" cy="73976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E158-B4AA-4F37-8FA1-BB50C111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557343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Complete all homework on time, you must email your teacher if you need help before the deadline!</a:t>
            </a:r>
          </a:p>
          <a:p>
            <a:r>
              <a:rPr lang="en-GB" sz="2800" dirty="0">
                <a:solidFill>
                  <a:schemeClr val="bg1"/>
                </a:solidFill>
              </a:rPr>
              <a:t>5 hours of lessons per week should be matched with 5 hours of work outside lessons (includes consolidating notes and homework). </a:t>
            </a:r>
          </a:p>
          <a:p>
            <a:r>
              <a:rPr lang="en-GB" sz="2800" dirty="0">
                <a:solidFill>
                  <a:schemeClr val="bg1"/>
                </a:solidFill>
              </a:rPr>
              <a:t>Use your frees to do work!</a:t>
            </a:r>
          </a:p>
          <a:p>
            <a:r>
              <a:rPr lang="en-GB" sz="2800" dirty="0">
                <a:solidFill>
                  <a:schemeClr val="bg1"/>
                </a:solidFill>
              </a:rPr>
              <a:t>Email your teacher if you are absent and ask for catch up work, this is your responsibility!!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373C4-E285-49A9-8A48-48C3490785C2}"/>
              </a:ext>
            </a:extLst>
          </p:cNvPr>
          <p:cNvSpPr/>
          <p:nvPr/>
        </p:nvSpPr>
        <p:spPr>
          <a:xfrm>
            <a:off x="323528" y="472514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2"/>
              </a:rPr>
              <a:t>https://www.youtube.com/watch?v=LyDfhCLx8HI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479D-817F-4F8D-B5C4-13FBFFCA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Careers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341B53-D8ED-43FD-850B-C183BC320A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9416"/>
          <a:stretch/>
        </p:blipFill>
        <p:spPr>
          <a:xfrm>
            <a:off x="3059832" y="178010"/>
            <a:ext cx="5256584" cy="65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634C3-A65C-4999-9225-1F6952950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814" b="41799"/>
          <a:stretch/>
        </p:blipFill>
        <p:spPr>
          <a:xfrm>
            <a:off x="179512" y="1700808"/>
            <a:ext cx="4841390" cy="4946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8E10A-BE38-4BE8-BF7B-AE108451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1" y="116632"/>
            <a:ext cx="8391525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64A3F-FD96-4A8D-9732-3DF546A47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1" t="58019" r="32958" b="9625"/>
          <a:stretch/>
        </p:blipFill>
        <p:spPr>
          <a:xfrm>
            <a:off x="4352293" y="2793335"/>
            <a:ext cx="4761349" cy="27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2920-39FA-4DA0-AE54-3397CDD2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45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FF9B-7B0C-4E96-878F-13FA05E6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12535-3F57-44D8-B4B4-9C702345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6552728" cy="5184576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</a:rPr>
              <a:t>Miss Hazelby – 2 lessons per week 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2"/>
              </a:rPr>
              <a:t>shazelby@forgevalley.sheffield.sch.uk</a:t>
            </a:r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Miss Isle – 2 lessons per week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3"/>
              </a:rPr>
              <a:t>kisle@forgevalley.sheffield.sch.uk</a:t>
            </a:r>
            <a:endParaRPr lang="en-GB" sz="3000" i="1" dirty="0">
              <a:solidFill>
                <a:schemeClr val="bg1"/>
              </a:solidFill>
            </a:endParaRPr>
          </a:p>
          <a:p>
            <a:r>
              <a:rPr lang="en-GB" sz="3000" dirty="0">
                <a:solidFill>
                  <a:schemeClr val="bg1"/>
                </a:solidFill>
              </a:rPr>
              <a:t>Mr Walker – 1 lesson per week</a:t>
            </a:r>
          </a:p>
          <a:p>
            <a:pPr marL="0" indent="0">
              <a:buNone/>
            </a:pPr>
            <a:r>
              <a:rPr lang="en-GB" sz="3000" i="1" dirty="0">
                <a:solidFill>
                  <a:schemeClr val="bg1"/>
                </a:solidFill>
                <a:hlinkClick r:id="rId4"/>
              </a:rPr>
              <a:t>twalker@forgevalley.sheffield.sch.uk</a:t>
            </a:r>
            <a:endParaRPr lang="en-GB" sz="3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DA0-7DD9-432C-B9B2-9637EC04B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04630" cy="62646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260648"/>
            <a:ext cx="8424936" cy="50405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3446" y="5661248"/>
            <a:ext cx="8453009" cy="7920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2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88E249-80AE-41B9-80B9-DAFB5474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00260" cy="2952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137" y="980728"/>
            <a:ext cx="8453009" cy="50405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2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49790-1183-4917-8561-70FB21BF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6976168" cy="6552728"/>
          </a:xfrm>
          <a:prstGeom prst="rect">
            <a:avLst/>
          </a:prstGeom>
        </p:spPr>
      </p:pic>
      <p:pic>
        <p:nvPicPr>
          <p:cNvPr id="1026" name="Picture 2" descr="Buccal Epithelial Cells | Nikon's MicroscopyU">
            <a:extLst>
              <a:ext uri="{FF2B5EF4-FFF2-40B4-BE49-F238E27FC236}">
                <a16:creationId xmlns:a16="http://schemas.microsoft.com/office/drawing/2014/main" id="{AAB852C1-FE1A-4E7E-99B3-1A2B5BAD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2" y="2276872"/>
            <a:ext cx="2729289" cy="19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2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D535-7634-41C5-A845-5BD6A801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is the course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4392-006E-45E4-84D2-D2E013A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Your understanding and learning will be assessed through written exams at the end of Y12 and/or Y13. </a:t>
            </a:r>
          </a:p>
          <a:p>
            <a:r>
              <a:rPr lang="en-GB" dirty="0">
                <a:solidFill>
                  <a:schemeClr val="bg1"/>
                </a:solidFill>
              </a:rPr>
              <a:t>There will be three papers at the end of Y13 for the A-level and two papers at the end of Y12 for the AS level which test your knowledge as well as your practical skills. </a:t>
            </a:r>
          </a:p>
          <a:p>
            <a:r>
              <a:rPr lang="en-GB" dirty="0">
                <a:solidFill>
                  <a:schemeClr val="bg1"/>
                </a:solidFill>
              </a:rPr>
              <a:t>You will also have your practical abilities assessed by your teacher which will be reported on your final certificate as the Practical Endorsement for Biology.   </a:t>
            </a:r>
          </a:p>
        </p:txBody>
      </p:sp>
    </p:spTree>
    <p:extLst>
      <p:ext uri="{BB962C8B-B14F-4D97-AF65-F5344CB8AC3E}">
        <p14:creationId xmlns:p14="http://schemas.microsoft.com/office/powerpoint/2010/main" val="293558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84713E-80CA-4600-B4A9-4150CDF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Overview of topics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0C833-FF1B-4900-8048-4239B35B60ED}"/>
              </a:ext>
            </a:extLst>
          </p:cNvPr>
          <p:cNvGrpSpPr/>
          <p:nvPr/>
        </p:nvGrpSpPr>
        <p:grpSpPr>
          <a:xfrm>
            <a:off x="117225" y="1268760"/>
            <a:ext cx="8909550" cy="3447886"/>
            <a:chOff x="212684" y="1628800"/>
            <a:chExt cx="8909550" cy="34478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CD8377-1769-4918-9421-FBD9BCC1A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10247"/>
            <a:stretch/>
          </p:blipFill>
          <p:spPr>
            <a:xfrm>
              <a:off x="212684" y="1628800"/>
              <a:ext cx="8909550" cy="34478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FFA047-44EE-41D7-ADE2-3DF13C8270AE}"/>
                </a:ext>
              </a:extLst>
            </p:cNvPr>
            <p:cNvSpPr/>
            <p:nvPr/>
          </p:nvSpPr>
          <p:spPr>
            <a:xfrm>
              <a:off x="2810580" y="1700808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2AD22-2BAF-4FCE-98F3-DDBAEECD77A0}"/>
                </a:ext>
              </a:extLst>
            </p:cNvPr>
            <p:cNvSpPr/>
            <p:nvPr/>
          </p:nvSpPr>
          <p:spPr>
            <a:xfrm>
              <a:off x="1298412" y="1988840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87C51C-40E8-4B34-9D0B-2A90D27810EF}"/>
                </a:ext>
              </a:extLst>
            </p:cNvPr>
            <p:cNvSpPr/>
            <p:nvPr/>
          </p:nvSpPr>
          <p:spPr>
            <a:xfrm>
              <a:off x="6164560" y="2373512"/>
              <a:ext cx="1512168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E1051-08C5-440B-B578-984202758D8A}"/>
                </a:ext>
              </a:extLst>
            </p:cNvPr>
            <p:cNvSpPr/>
            <p:nvPr/>
          </p:nvSpPr>
          <p:spPr>
            <a:xfrm>
              <a:off x="7202856" y="2797924"/>
              <a:ext cx="1041552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A00A10-63B3-4163-9C0C-8599A4E6AC54}"/>
                </a:ext>
              </a:extLst>
            </p:cNvPr>
            <p:cNvSpPr/>
            <p:nvPr/>
          </p:nvSpPr>
          <p:spPr>
            <a:xfrm>
              <a:off x="6189138" y="3224861"/>
              <a:ext cx="1340532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D2DED1-72D4-410C-96C9-0DCC5C58F656}"/>
                </a:ext>
              </a:extLst>
            </p:cNvPr>
            <p:cNvSpPr/>
            <p:nvPr/>
          </p:nvSpPr>
          <p:spPr>
            <a:xfrm>
              <a:off x="6732240" y="4089819"/>
              <a:ext cx="1276356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42E40-DB71-4157-A82B-62598C72429B}"/>
                </a:ext>
              </a:extLst>
            </p:cNvPr>
            <p:cNvSpPr/>
            <p:nvPr/>
          </p:nvSpPr>
          <p:spPr>
            <a:xfrm>
              <a:off x="5076056" y="4517618"/>
              <a:ext cx="1512168" cy="4235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F83FC137-6A77-4001-B98D-77625833D740}"/>
              </a:ext>
            </a:extLst>
          </p:cNvPr>
          <p:cNvSpPr txBox="1">
            <a:spLocks/>
          </p:cNvSpPr>
          <p:nvPr/>
        </p:nvSpPr>
        <p:spPr>
          <a:xfrm>
            <a:off x="58612" y="5017740"/>
            <a:ext cx="9026775" cy="156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All links back to and builds upon GCSE biology – summer work is very important to ensure a strong foundation of knowledge.</a:t>
            </a:r>
          </a:p>
        </p:txBody>
      </p:sp>
    </p:spTree>
    <p:extLst>
      <p:ext uri="{BB962C8B-B14F-4D97-AF65-F5344CB8AC3E}">
        <p14:creationId xmlns:p14="http://schemas.microsoft.com/office/powerpoint/2010/main" val="198172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CA99-4AE6-40F6-9723-23953C34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Summer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07F1F-03AD-48E5-B0D5-3E3245A6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https://app.senecalearning.com/dashboard/join-class/swe3lwk5ug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https://www.forgevalley.school/page/?title=Transition+to+Forge+Valley+Sixth+Form&amp;pid=132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https://www.aqa.org.uk/subjects/science/as-and-a-level/biology-7401-7402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8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3"/>
            <a:ext cx="8839647" cy="36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A0153-0B8B-4C7C-8D13-C801A72B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841"/>
            <a:ext cx="7420838" cy="68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6" y="1412776"/>
            <a:ext cx="8695108" cy="49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5192D-774B-404F-B250-CB708C6C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69"/>
          <a:stretch/>
        </p:blipFill>
        <p:spPr>
          <a:xfrm>
            <a:off x="334504" y="404664"/>
            <a:ext cx="84749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b45a82cc-32c3-4abc-a2d6-9bc5c393d4ce" xsi:nil="true"/>
    <NotebookType xmlns="b45a82cc-32c3-4abc-a2d6-9bc5c393d4ce" xsi:nil="true"/>
    <Has_Teacher_Only_SectionGroup xmlns="b45a82cc-32c3-4abc-a2d6-9bc5c393d4ce" xsi:nil="true"/>
    <LMS_Mappings xmlns="b45a82cc-32c3-4abc-a2d6-9bc5c393d4ce" xsi:nil="true"/>
    <Teachers xmlns="b45a82cc-32c3-4abc-a2d6-9bc5c393d4ce">
      <UserInfo>
        <DisplayName/>
        <AccountId xsi:nil="true"/>
        <AccountType/>
      </UserInfo>
    </Teachers>
    <Distribution_Groups xmlns="b45a82cc-32c3-4abc-a2d6-9bc5c393d4ce" xsi:nil="true"/>
    <Templates xmlns="b45a82cc-32c3-4abc-a2d6-9bc5c393d4ce" xsi:nil="true"/>
    <Self_Registration_Enabled xmlns="b45a82cc-32c3-4abc-a2d6-9bc5c393d4ce" xsi:nil="true"/>
    <Invited_Teachers xmlns="b45a82cc-32c3-4abc-a2d6-9bc5c393d4ce" xsi:nil="true"/>
    <Invited_Students xmlns="b45a82cc-32c3-4abc-a2d6-9bc5c393d4ce" xsi:nil="true"/>
    <IsNotebookLocked xmlns="b45a82cc-32c3-4abc-a2d6-9bc5c393d4ce" xsi:nil="true"/>
    <CultureName xmlns="b45a82cc-32c3-4abc-a2d6-9bc5c393d4ce" xsi:nil="true"/>
    <AppVersion xmlns="b45a82cc-32c3-4abc-a2d6-9bc5c393d4ce" xsi:nil="true"/>
    <TeamsChannelId xmlns="b45a82cc-32c3-4abc-a2d6-9bc5c393d4ce" xsi:nil="true"/>
    <FolderType xmlns="b45a82cc-32c3-4abc-a2d6-9bc5c393d4ce" xsi:nil="true"/>
    <Students xmlns="b45a82cc-32c3-4abc-a2d6-9bc5c393d4ce">
      <UserInfo>
        <DisplayName/>
        <AccountId xsi:nil="true"/>
        <AccountType/>
      </UserInfo>
    </Students>
    <Is_Collaboration_Space_Locked xmlns="b45a82cc-32c3-4abc-a2d6-9bc5c393d4ce" xsi:nil="true"/>
    <Teams_Channel_Section_Location xmlns="b45a82cc-32c3-4abc-a2d6-9bc5c393d4ce" xsi:nil="true"/>
    <Owner xmlns="b45a82cc-32c3-4abc-a2d6-9bc5c393d4ce">
      <UserInfo>
        <DisplayName/>
        <AccountId xsi:nil="true"/>
        <AccountType/>
      </UserInfo>
    </Owner>
    <Student_Groups xmlns="b45a82cc-32c3-4abc-a2d6-9bc5c393d4ce">
      <UserInfo>
        <DisplayName/>
        <AccountId xsi:nil="true"/>
        <AccountType/>
      </UserInfo>
    </Student_Groups>
    <Math_Settings xmlns="b45a82cc-32c3-4abc-a2d6-9bc5c393d4ce" xsi:nil="true"/>
    <_ip_UnifiedCompliancePolicyUIAction xmlns="http://schemas.microsoft.com/sharepoint/v3" xsi:nil="true"/>
    <_activity xmlns="b45a82cc-32c3-4abc-a2d6-9bc5c393d4ce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32CBCE484684A81AEFA73C31FCB8B" ma:contentTypeVersion="41" ma:contentTypeDescription="Create a new document." ma:contentTypeScope="" ma:versionID="b5557cab318a4764ea3f17bf76ba0179">
  <xsd:schema xmlns:xsd="http://www.w3.org/2001/XMLSchema" xmlns:xs="http://www.w3.org/2001/XMLSchema" xmlns:p="http://schemas.microsoft.com/office/2006/metadata/properties" xmlns:ns1="http://schemas.microsoft.com/sharepoint/v3" xmlns:ns3="b45a82cc-32c3-4abc-a2d6-9bc5c393d4ce" xmlns:ns4="e0963c03-967c-411c-bfb7-5f6af27a3cb3" targetNamespace="http://schemas.microsoft.com/office/2006/metadata/properties" ma:root="true" ma:fieldsID="7a8cbe994bda09aaf6b4058a6957e1c2" ns1:_="" ns3:_="" ns4:_="">
    <xsd:import namespace="http://schemas.microsoft.com/sharepoint/v3"/>
    <xsd:import namespace="b45a82cc-32c3-4abc-a2d6-9bc5c393d4ce"/>
    <xsd:import namespace="e0963c03-967c-411c-bfb7-5f6af27a3c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a82cc-32c3-4abc-a2d6-9bc5c393d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_activity" ma:index="44" nillable="true" ma:displayName="_activity" ma:hidden="true" ma:internalName="_activity">
      <xsd:simpleType>
        <xsd:restriction base="dms:Note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63c03-967c-411c-bfb7-5f6af27a3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9C5E1-6D5C-434F-B34E-FBFD5627702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0963c03-967c-411c-bfb7-5f6af27a3cb3"/>
    <ds:schemaRef ds:uri="b45a82cc-32c3-4abc-a2d6-9bc5c393d4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994603-A711-4496-AD59-7F40D489D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52136B-7484-4050-9313-8359DECD45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5a82cc-32c3-4abc-a2d6-9bc5c393d4ce"/>
    <ds:schemaRef ds:uri="e0963c03-967c-411c-bfb7-5f6af27a3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443</Words>
  <Application>Microsoft Office PowerPoint</Application>
  <PresentationFormat>On-screen Show (4:3)</PresentationFormat>
  <Paragraphs>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Welcome to A level Biology</vt:lpstr>
      <vt:lpstr>Your teachers</vt:lpstr>
      <vt:lpstr>How is the course assessed?</vt:lpstr>
      <vt:lpstr>Overview of topics</vt:lpstr>
      <vt:lpstr>Summer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have ready for September!</vt:lpstr>
      <vt:lpstr>Expectations</vt:lpstr>
      <vt:lpstr>Expectations</vt:lpstr>
      <vt:lpstr>Expectations</vt:lpstr>
      <vt:lpstr>Careers</vt:lpstr>
      <vt:lpstr>PowerPoint Presentation</vt:lpstr>
      <vt:lpstr>Any 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Hazelby, S (Forge Valley - Staff)</cp:lastModifiedBy>
  <cp:revision>77</cp:revision>
  <cp:lastPrinted>2016-11-10T16:52:15Z</cp:lastPrinted>
  <dcterms:created xsi:type="dcterms:W3CDTF">2015-11-11T18:16:13Z</dcterms:created>
  <dcterms:modified xsi:type="dcterms:W3CDTF">2024-06-26T14:01:35Z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0x01010029432CBCE484684A81AEFA73C31FCB8B</vt:lpwstr>
  </property>
</Properties>
</file>