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79" r:id="rId5"/>
    <p:sldId id="265" r:id="rId6"/>
    <p:sldId id="278" r:id="rId7"/>
    <p:sldId id="259" r:id="rId8"/>
    <p:sldId id="260" r:id="rId9"/>
    <p:sldId id="269" r:id="rId10"/>
    <p:sldId id="261" r:id="rId11"/>
    <p:sldId id="555" r:id="rId12"/>
    <p:sldId id="282" r:id="rId13"/>
    <p:sldId id="292" r:id="rId14"/>
    <p:sldId id="293" r:id="rId15"/>
    <p:sldId id="564" r:id="rId16"/>
    <p:sldId id="565" r:id="rId17"/>
    <p:sldId id="566" r:id="rId18"/>
    <p:sldId id="567" r:id="rId19"/>
    <p:sldId id="568" r:id="rId20"/>
    <p:sldId id="263" r:id="rId21"/>
    <p:sldId id="28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81170" autoAdjust="0"/>
  </p:normalViewPr>
  <p:slideViewPr>
    <p:cSldViewPr snapToGrid="0">
      <p:cViewPr varScale="1">
        <p:scale>
          <a:sx n="105" d="100"/>
          <a:sy n="105" d="100"/>
        </p:scale>
        <p:origin x="120"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1E285D-DCEC-4999-96A9-E80D14504D1F}" type="datetimeFigureOut">
              <a:rPr lang="en-GB" smtClean="0"/>
              <a:t>30/06/2025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F7F43C-1F6E-45B2-8D1E-DD0FD2B7C29C}" type="slidenum">
              <a:rPr lang="en-GB" smtClean="0"/>
              <a:t>‹#›</a:t>
            </a:fld>
            <a:endParaRPr lang="en-GB"/>
          </a:p>
        </p:txBody>
      </p:sp>
    </p:spTree>
    <p:extLst>
      <p:ext uri="{BB962C8B-B14F-4D97-AF65-F5344CB8AC3E}">
        <p14:creationId xmlns:p14="http://schemas.microsoft.com/office/powerpoint/2010/main" val="3924717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DC2AB8-7787-4BC0-A4C1-673C6922EA2B}" type="slidenum">
              <a:rPr lang="en-GB" smtClean="0"/>
              <a:t>3</a:t>
            </a:fld>
            <a:endParaRPr lang="en-GB"/>
          </a:p>
        </p:txBody>
      </p:sp>
    </p:spTree>
    <p:extLst>
      <p:ext uri="{BB962C8B-B14F-4D97-AF65-F5344CB8AC3E}">
        <p14:creationId xmlns:p14="http://schemas.microsoft.com/office/powerpoint/2010/main" val="297434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subjective nature of place and differences in perception due to identity (age, gender, religion, etc.).</a:t>
            </a:r>
          </a:p>
          <a:p>
            <a:r>
              <a:rPr lang="en-GB" dirty="0"/>
              <a:t>The emotional attachment people have to places.</a:t>
            </a:r>
          </a:p>
          <a:p>
            <a:r>
              <a:rPr lang="en-GB" dirty="0"/>
              <a:t>How globalisation and time-space compression might alter our connection to and understanding of place.</a:t>
            </a:r>
          </a:p>
          <a:p>
            <a:endParaRPr lang="en-GB" dirty="0"/>
          </a:p>
          <a:p>
            <a:endParaRPr lang="en-GB" dirty="0"/>
          </a:p>
          <a:p>
            <a:r>
              <a:rPr lang="en-GB" dirty="0"/>
              <a:t>Inputs (e.g., snowfall, energy from the sun)</a:t>
            </a:r>
          </a:p>
          <a:p>
            <a:r>
              <a:rPr lang="en-GB" dirty="0"/>
              <a:t>Processes (e.g., ice formation, glacier movement)</a:t>
            </a:r>
          </a:p>
          <a:p>
            <a:r>
              <a:rPr lang="en-GB" dirty="0"/>
              <a:t>Outputs (e.g., meltwater, sediment transport)</a:t>
            </a:r>
          </a:p>
          <a:p>
            <a:endParaRPr lang="en-GB" dirty="0"/>
          </a:p>
        </p:txBody>
      </p:sp>
      <p:sp>
        <p:nvSpPr>
          <p:cNvPr id="4" name="Slide Number Placeholder 3"/>
          <p:cNvSpPr>
            <a:spLocks noGrp="1"/>
          </p:cNvSpPr>
          <p:nvPr>
            <p:ph type="sldNum" sz="quarter" idx="5"/>
          </p:nvPr>
        </p:nvSpPr>
        <p:spPr/>
        <p:txBody>
          <a:bodyPr/>
          <a:lstStyle/>
          <a:p>
            <a:fld id="{49F7F43C-1F6E-45B2-8D1E-DD0FD2B7C29C}" type="slidenum">
              <a:rPr lang="en-GB" smtClean="0"/>
              <a:t>11</a:t>
            </a:fld>
            <a:endParaRPr lang="en-GB"/>
          </a:p>
        </p:txBody>
      </p:sp>
    </p:spTree>
    <p:extLst>
      <p:ext uri="{BB962C8B-B14F-4D97-AF65-F5344CB8AC3E}">
        <p14:creationId xmlns:p14="http://schemas.microsoft.com/office/powerpoint/2010/main" val="3736689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9770C9-E481-4751-A7C3-909AB4CE8E94}" type="slidenum">
              <a:rPr lang="en-GB" smtClean="0"/>
              <a:t>12</a:t>
            </a:fld>
            <a:endParaRPr lang="en-GB"/>
          </a:p>
        </p:txBody>
      </p:sp>
    </p:spTree>
    <p:extLst>
      <p:ext uri="{BB962C8B-B14F-4D97-AF65-F5344CB8AC3E}">
        <p14:creationId xmlns:p14="http://schemas.microsoft.com/office/powerpoint/2010/main" val="398018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9770C9-E481-4751-A7C3-909AB4CE8E94}" type="slidenum">
              <a:rPr lang="en-GB" smtClean="0"/>
              <a:t>13</a:t>
            </a:fld>
            <a:endParaRPr lang="en-GB"/>
          </a:p>
        </p:txBody>
      </p:sp>
    </p:spTree>
    <p:extLst>
      <p:ext uri="{BB962C8B-B14F-4D97-AF65-F5344CB8AC3E}">
        <p14:creationId xmlns:p14="http://schemas.microsoft.com/office/powerpoint/2010/main" val="1980270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5CE0E26-9D63-4A9B-A725-60850DF6269D}" type="datetimeFigureOut">
              <a:rPr lang="en-GB" smtClean="0"/>
              <a:t>30/06/2025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9FF07A-887D-402A-8DD3-63D6B0DC3D90}" type="slidenum">
              <a:rPr lang="en-GB" smtClean="0"/>
              <a:t>‹#›</a:t>
            </a:fld>
            <a:endParaRPr lang="en-GB"/>
          </a:p>
        </p:txBody>
      </p:sp>
    </p:spTree>
    <p:extLst>
      <p:ext uri="{BB962C8B-B14F-4D97-AF65-F5344CB8AC3E}">
        <p14:creationId xmlns:p14="http://schemas.microsoft.com/office/powerpoint/2010/main" val="1018343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5CE0E26-9D63-4A9B-A725-60850DF6269D}" type="datetimeFigureOut">
              <a:rPr lang="en-GB" smtClean="0"/>
              <a:t>30/06/2025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9FF07A-887D-402A-8DD3-63D6B0DC3D90}" type="slidenum">
              <a:rPr lang="en-GB" smtClean="0"/>
              <a:t>‹#›</a:t>
            </a:fld>
            <a:endParaRPr lang="en-GB"/>
          </a:p>
        </p:txBody>
      </p:sp>
    </p:spTree>
    <p:extLst>
      <p:ext uri="{BB962C8B-B14F-4D97-AF65-F5344CB8AC3E}">
        <p14:creationId xmlns:p14="http://schemas.microsoft.com/office/powerpoint/2010/main" val="17849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5CE0E26-9D63-4A9B-A725-60850DF6269D}" type="datetimeFigureOut">
              <a:rPr lang="en-GB" smtClean="0"/>
              <a:t>30/06/2025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9FF07A-887D-402A-8DD3-63D6B0DC3D90}" type="slidenum">
              <a:rPr lang="en-GB" smtClean="0"/>
              <a:t>‹#›</a:t>
            </a:fld>
            <a:endParaRPr lang="en-GB"/>
          </a:p>
        </p:txBody>
      </p:sp>
    </p:spTree>
    <p:extLst>
      <p:ext uri="{BB962C8B-B14F-4D97-AF65-F5344CB8AC3E}">
        <p14:creationId xmlns:p14="http://schemas.microsoft.com/office/powerpoint/2010/main" val="141247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5CE0E26-9D63-4A9B-A725-60850DF6269D}" type="datetimeFigureOut">
              <a:rPr lang="en-GB" smtClean="0"/>
              <a:t>30/06/2025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9FF07A-887D-402A-8DD3-63D6B0DC3D90}" type="slidenum">
              <a:rPr lang="en-GB" smtClean="0"/>
              <a:t>‹#›</a:t>
            </a:fld>
            <a:endParaRPr lang="en-GB"/>
          </a:p>
        </p:txBody>
      </p:sp>
    </p:spTree>
    <p:extLst>
      <p:ext uri="{BB962C8B-B14F-4D97-AF65-F5344CB8AC3E}">
        <p14:creationId xmlns:p14="http://schemas.microsoft.com/office/powerpoint/2010/main" val="2282111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87967" y="1025912"/>
            <a:ext cx="10515600" cy="1127900"/>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987967" y="258224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CE0E26-9D63-4A9B-A725-60850DF6269D}" type="datetimeFigureOut">
              <a:rPr lang="en-GB" smtClean="0"/>
              <a:t>30/06/2025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9FF07A-887D-402A-8DD3-63D6B0DC3D90}" type="slidenum">
              <a:rPr lang="en-GB" smtClean="0"/>
              <a:t>‹#›</a:t>
            </a:fld>
            <a:endParaRPr lang="en-GB"/>
          </a:p>
        </p:txBody>
      </p:sp>
    </p:spTree>
    <p:extLst>
      <p:ext uri="{BB962C8B-B14F-4D97-AF65-F5344CB8AC3E}">
        <p14:creationId xmlns:p14="http://schemas.microsoft.com/office/powerpoint/2010/main" val="53952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5CE0E26-9D63-4A9B-A725-60850DF6269D}" type="datetimeFigureOut">
              <a:rPr lang="en-GB" smtClean="0"/>
              <a:t>30/06/2025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9FF07A-887D-402A-8DD3-63D6B0DC3D90}" type="slidenum">
              <a:rPr lang="en-GB" smtClean="0"/>
              <a:t>‹#›</a:t>
            </a:fld>
            <a:endParaRPr lang="en-GB"/>
          </a:p>
        </p:txBody>
      </p:sp>
    </p:spTree>
    <p:extLst>
      <p:ext uri="{BB962C8B-B14F-4D97-AF65-F5344CB8AC3E}">
        <p14:creationId xmlns:p14="http://schemas.microsoft.com/office/powerpoint/2010/main" val="3699027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5CE0E26-9D63-4A9B-A725-60850DF6269D}" type="datetimeFigureOut">
              <a:rPr lang="en-GB" smtClean="0"/>
              <a:t>30/06/2025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69FF07A-887D-402A-8DD3-63D6B0DC3D90}" type="slidenum">
              <a:rPr lang="en-GB" smtClean="0"/>
              <a:t>‹#›</a:t>
            </a:fld>
            <a:endParaRPr lang="en-GB"/>
          </a:p>
        </p:txBody>
      </p:sp>
    </p:spTree>
    <p:extLst>
      <p:ext uri="{BB962C8B-B14F-4D97-AF65-F5344CB8AC3E}">
        <p14:creationId xmlns:p14="http://schemas.microsoft.com/office/powerpoint/2010/main" val="1107089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5CE0E26-9D63-4A9B-A725-60850DF6269D}" type="datetimeFigureOut">
              <a:rPr lang="en-GB" smtClean="0"/>
              <a:t>30/06/2025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9FF07A-887D-402A-8DD3-63D6B0DC3D90}" type="slidenum">
              <a:rPr lang="en-GB" smtClean="0"/>
              <a:t>‹#›</a:t>
            </a:fld>
            <a:endParaRPr lang="en-GB"/>
          </a:p>
        </p:txBody>
      </p:sp>
    </p:spTree>
    <p:extLst>
      <p:ext uri="{BB962C8B-B14F-4D97-AF65-F5344CB8AC3E}">
        <p14:creationId xmlns:p14="http://schemas.microsoft.com/office/powerpoint/2010/main" val="356277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CE0E26-9D63-4A9B-A725-60850DF6269D}" type="datetimeFigureOut">
              <a:rPr lang="en-GB" smtClean="0"/>
              <a:t>30/06/2025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9FF07A-887D-402A-8DD3-63D6B0DC3D90}" type="slidenum">
              <a:rPr lang="en-GB" smtClean="0"/>
              <a:t>‹#›</a:t>
            </a:fld>
            <a:endParaRPr lang="en-GB"/>
          </a:p>
        </p:txBody>
      </p:sp>
    </p:spTree>
    <p:extLst>
      <p:ext uri="{BB962C8B-B14F-4D97-AF65-F5344CB8AC3E}">
        <p14:creationId xmlns:p14="http://schemas.microsoft.com/office/powerpoint/2010/main" val="2668131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CE0E26-9D63-4A9B-A725-60850DF6269D}" type="datetimeFigureOut">
              <a:rPr lang="en-GB" smtClean="0"/>
              <a:t>30/06/2025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9FF07A-887D-402A-8DD3-63D6B0DC3D90}" type="slidenum">
              <a:rPr lang="en-GB" smtClean="0"/>
              <a:t>‹#›</a:t>
            </a:fld>
            <a:endParaRPr lang="en-GB"/>
          </a:p>
        </p:txBody>
      </p:sp>
    </p:spTree>
    <p:extLst>
      <p:ext uri="{BB962C8B-B14F-4D97-AF65-F5344CB8AC3E}">
        <p14:creationId xmlns:p14="http://schemas.microsoft.com/office/powerpoint/2010/main" val="2927950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CE0E26-9D63-4A9B-A725-60850DF6269D}" type="datetimeFigureOut">
              <a:rPr lang="en-GB" smtClean="0"/>
              <a:t>30/06/2025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9FF07A-887D-402A-8DD3-63D6B0DC3D90}" type="slidenum">
              <a:rPr lang="en-GB" smtClean="0"/>
              <a:t>‹#›</a:t>
            </a:fld>
            <a:endParaRPr lang="en-GB"/>
          </a:p>
        </p:txBody>
      </p:sp>
    </p:spTree>
    <p:extLst>
      <p:ext uri="{BB962C8B-B14F-4D97-AF65-F5344CB8AC3E}">
        <p14:creationId xmlns:p14="http://schemas.microsoft.com/office/powerpoint/2010/main" val="2214762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8" descr="http://1.bp.blogspot.com/-8UYCAC4EVos/T5Ez3mFXb-I/AAAAAAAABIg/iA7_Y-C2ePs/s1600/earth-day-powerpoint-background-7.jpg"/>
          <p:cNvPicPr>
            <a:picLocks noChangeAspect="1" noChangeArrowheads="1"/>
          </p:cNvPicPr>
          <p:nvPr/>
        </p:nvPicPr>
        <p:blipFill rotWithShape="1">
          <a:blip r:embed="rId13">
            <a:lum bright="70000" contrast="-70000"/>
            <a:extLst>
              <a:ext uri="{28A0092B-C50C-407E-A947-70E740481C1C}">
                <a14:useLocalDpi xmlns:a14="http://schemas.microsoft.com/office/drawing/2010/main" val="0"/>
              </a:ext>
            </a:extLst>
          </a:blip>
          <a:srcRect l="55393" t="6425" r="223" b="-165"/>
          <a:stretch/>
        </p:blipFill>
        <p:spPr bwMode="auto">
          <a:xfrm>
            <a:off x="6996545" y="0"/>
            <a:ext cx="519545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838200" y="675151"/>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200501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CE0E26-9D63-4A9B-A725-60850DF6269D}" type="datetimeFigureOut">
              <a:rPr lang="en-GB" smtClean="0"/>
              <a:t>30/06/2025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9FF07A-887D-402A-8DD3-63D6B0DC3D90}" type="slidenum">
              <a:rPr lang="en-GB" smtClean="0"/>
              <a:t>‹#›</a:t>
            </a:fld>
            <a:endParaRPr lang="en-GB"/>
          </a:p>
        </p:txBody>
      </p:sp>
      <p:sp>
        <p:nvSpPr>
          <p:cNvPr id="8" name="TextBox 3"/>
          <p:cNvSpPr txBox="1"/>
          <p:nvPr/>
        </p:nvSpPr>
        <p:spPr>
          <a:xfrm>
            <a:off x="2422642" y="79193"/>
            <a:ext cx="7056784" cy="46166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dirty="0">
                <a:solidFill>
                  <a:srgbClr val="FF0000"/>
                </a:solidFill>
                <a:latin typeface="Calibri" panose="020F0502020204030204" pitchFamily="34" charset="0"/>
                <a:cs typeface="Arial" pitchFamily="34" charset="0"/>
              </a:rPr>
              <a:t>Ambition </a:t>
            </a:r>
            <a:r>
              <a:rPr lang="en-GB" sz="2400" b="1" dirty="0">
                <a:latin typeface="Calibri" panose="020F0502020204030204" pitchFamily="34" charset="0"/>
                <a:cs typeface="Arial" pitchFamily="34" charset="0"/>
              </a:rPr>
              <a:t>        </a:t>
            </a:r>
            <a:r>
              <a:rPr lang="en-GB" sz="2400" b="1" u="none" dirty="0">
                <a:solidFill>
                  <a:schemeClr val="accent1">
                    <a:lumMod val="75000"/>
                  </a:schemeClr>
                </a:solidFill>
                <a:latin typeface="Calibri" panose="020F0502020204030204" pitchFamily="34" charset="0"/>
                <a:cs typeface="Arial" pitchFamily="34" charset="0"/>
              </a:rPr>
              <a:t>Endeavour</a:t>
            </a:r>
            <a:r>
              <a:rPr lang="en-GB" sz="2400" b="1" dirty="0">
                <a:latin typeface="Calibri" panose="020F0502020204030204" pitchFamily="34" charset="0"/>
                <a:cs typeface="Arial" pitchFamily="34" charset="0"/>
              </a:rPr>
              <a:t>         </a:t>
            </a:r>
            <a:r>
              <a:rPr lang="en-GB" sz="2400" b="1" dirty="0">
                <a:solidFill>
                  <a:schemeClr val="accent6"/>
                </a:solidFill>
                <a:latin typeface="Calibri" panose="020F0502020204030204" pitchFamily="34" charset="0"/>
                <a:cs typeface="Arial" pitchFamily="34" charset="0"/>
              </a:rPr>
              <a:t>Success</a:t>
            </a:r>
          </a:p>
        </p:txBody>
      </p:sp>
    </p:spTree>
    <p:extLst>
      <p:ext uri="{BB962C8B-B14F-4D97-AF65-F5344CB8AC3E}">
        <p14:creationId xmlns:p14="http://schemas.microsoft.com/office/powerpoint/2010/main" val="3674380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Apple Boy BTN" panose="020C0904040107040205"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ple Boy BTN" panose="020C0904040107040205"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ple Boy BTN" panose="020C0904040107040205"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ple Boy BTN" panose="020C0904040107040205"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ple Boy BTN" panose="020C0904040107040205"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ple Boy BTN" panose="020C0904040107040205"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mailto:etwigg@forgevalley.Sheffield.sch.uk" TargetMode="External"/><Relationship Id="rId7" Type="http://schemas.openxmlformats.org/officeDocument/2006/relationships/image" Target="../media/image35.png"/><Relationship Id="rId2" Type="http://schemas.openxmlformats.org/officeDocument/2006/relationships/hyperlink" Target="mailto:Etaylor-rowe@forgevalley.Sheffield.sch.uk" TargetMode="Externa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hyperlink" Target="https://www.youtube.com/watch?v=azSK-d1VHPc" TargetMode="External"/><Relationship Id="rId4" Type="http://schemas.openxmlformats.org/officeDocument/2006/relationships/hyperlink" Target="https://www.dailymotion.com/video/xjzpey"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ErSjc1PEGK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YIPcOSNwVjw" TargetMode="Externa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hyperlink" Target="https://timeforgeography.co.uk/" TargetMode="Externa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0B0A27-1A7D-4BBB-9127-9897900059D0}"/>
              </a:ext>
            </a:extLst>
          </p:cNvPr>
          <p:cNvSpPr/>
          <p:nvPr/>
        </p:nvSpPr>
        <p:spPr>
          <a:xfrm>
            <a:off x="816084" y="650763"/>
            <a:ext cx="10892341" cy="1107996"/>
          </a:xfrm>
          <a:prstGeom prst="rect">
            <a:avLst/>
          </a:prstGeom>
          <a:solidFill>
            <a:schemeClr val="accent6">
              <a:lumMod val="20000"/>
              <a:lumOff val="80000"/>
            </a:schemeClr>
          </a:solidFill>
        </p:spPr>
        <p:txBody>
          <a:bodyPr wrap="none">
            <a:spAutoFit/>
          </a:bodyPr>
          <a:lstStyle/>
          <a:p>
            <a:pPr algn="ctr"/>
            <a:r>
              <a:rPr lang="en-GB" sz="6600" dirty="0">
                <a:solidFill>
                  <a:prstClr val="black"/>
                </a:solidFill>
              </a:rPr>
              <a:t>Welcome to Geography A Level</a:t>
            </a:r>
          </a:p>
        </p:txBody>
      </p:sp>
      <p:sp>
        <p:nvSpPr>
          <p:cNvPr id="4" name="TextBox 3">
            <a:extLst>
              <a:ext uri="{FF2B5EF4-FFF2-40B4-BE49-F238E27FC236}">
                <a16:creationId xmlns:a16="http://schemas.microsoft.com/office/drawing/2014/main" id="{ACAF5B8D-388F-4FD7-89DF-4B709035DDB5}"/>
              </a:ext>
            </a:extLst>
          </p:cNvPr>
          <p:cNvSpPr txBox="1"/>
          <p:nvPr/>
        </p:nvSpPr>
        <p:spPr>
          <a:xfrm>
            <a:off x="261991" y="2277569"/>
            <a:ext cx="11668018" cy="3539430"/>
          </a:xfrm>
          <a:prstGeom prst="rect">
            <a:avLst/>
          </a:prstGeom>
          <a:solidFill>
            <a:schemeClr val="accent4">
              <a:lumMod val="20000"/>
              <a:lumOff val="80000"/>
            </a:schemeClr>
          </a:solidFill>
        </p:spPr>
        <p:txBody>
          <a:bodyPr wrap="square" rtlCol="0">
            <a:spAutoFit/>
          </a:bodyPr>
          <a:lstStyle/>
          <a:p>
            <a:pPr algn="ctr"/>
            <a:r>
              <a:rPr lang="en-GB" sz="3200" b="1" dirty="0"/>
              <a:t>Discussion:</a:t>
            </a:r>
            <a:endParaRPr lang="en-GB" sz="3200" dirty="0"/>
          </a:p>
          <a:p>
            <a:pPr algn="ctr"/>
            <a:r>
              <a:rPr lang="en-GB" sz="3200" dirty="0"/>
              <a:t>1. Why do you want to study A Level Geography?</a:t>
            </a:r>
            <a:br>
              <a:rPr lang="en-GB" sz="3200" dirty="0"/>
            </a:br>
            <a:endParaRPr lang="en-GB" sz="3200" dirty="0"/>
          </a:p>
          <a:p>
            <a:pPr algn="ctr"/>
            <a:r>
              <a:rPr lang="en-GB" sz="3200" dirty="0"/>
              <a:t>2. What was your favourite topic you studied at Key Stage 4 and why?</a:t>
            </a:r>
            <a:br>
              <a:rPr lang="en-GB" sz="3200" dirty="0"/>
            </a:br>
            <a:r>
              <a:rPr lang="en-GB" sz="3200" dirty="0"/>
              <a:t> </a:t>
            </a:r>
          </a:p>
          <a:p>
            <a:pPr algn="ctr"/>
            <a:r>
              <a:rPr lang="en-GB" sz="3200" dirty="0"/>
              <a:t>3."What do you think are the biggest challenges facing our planet today, and how can geography help us understand them?"</a:t>
            </a:r>
          </a:p>
        </p:txBody>
      </p:sp>
    </p:spTree>
    <p:extLst>
      <p:ext uri="{BB962C8B-B14F-4D97-AF65-F5344CB8AC3E}">
        <p14:creationId xmlns:p14="http://schemas.microsoft.com/office/powerpoint/2010/main" val="3363888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F9D31-E270-9AB3-F832-22836C0E081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6A637DD-EEBD-B4F4-3A89-C9F50793A843}"/>
              </a:ext>
            </a:extLst>
          </p:cNvPr>
          <p:cNvSpPr>
            <a:spLocks noGrp="1"/>
          </p:cNvSpPr>
          <p:nvPr>
            <p:ph type="title"/>
          </p:nvPr>
        </p:nvSpPr>
        <p:spPr>
          <a:xfrm>
            <a:off x="572493" y="585627"/>
            <a:ext cx="11018520" cy="818177"/>
          </a:xfrm>
          <a:solidFill>
            <a:schemeClr val="accent1">
              <a:lumMod val="20000"/>
              <a:lumOff val="80000"/>
            </a:schemeClr>
          </a:solidFill>
        </p:spPr>
        <p:txBody>
          <a:bodyPr anchor="b">
            <a:noAutofit/>
          </a:bodyPr>
          <a:lstStyle/>
          <a:p>
            <a:r>
              <a:rPr lang="en-GB" b="1" dirty="0">
                <a:latin typeface="+mn-lt"/>
              </a:rPr>
              <a:t>FIRST TOPICS - Changing Space; Making Places</a:t>
            </a:r>
          </a:p>
        </p:txBody>
      </p:sp>
      <p:sp>
        <p:nvSpPr>
          <p:cNvPr id="5" name="Content Placeholder 2">
            <a:extLst>
              <a:ext uri="{FF2B5EF4-FFF2-40B4-BE49-F238E27FC236}">
                <a16:creationId xmlns:a16="http://schemas.microsoft.com/office/drawing/2014/main" id="{29C27B45-A1F0-50F1-1A36-CF4C998A647D}"/>
              </a:ext>
            </a:extLst>
          </p:cNvPr>
          <p:cNvSpPr>
            <a:spLocks noGrp="1"/>
          </p:cNvSpPr>
          <p:nvPr>
            <p:ph idx="1"/>
          </p:nvPr>
        </p:nvSpPr>
        <p:spPr>
          <a:xfrm>
            <a:off x="572493" y="1814285"/>
            <a:ext cx="6818208" cy="4206371"/>
          </a:xfrm>
        </p:spPr>
        <p:txBody>
          <a:bodyPr anchor="t">
            <a:noAutofit/>
          </a:bodyPr>
          <a:lstStyle/>
          <a:p>
            <a:pPr marL="0" indent="0">
              <a:buNone/>
            </a:pPr>
            <a:r>
              <a:rPr lang="en-GB" sz="2000" b="1" i="1" dirty="0">
                <a:latin typeface="+mn-lt"/>
              </a:rPr>
              <a:t>““Our lack of thinking about place and space risks turning challenges into crises.” – Royal Town Planning Institute,</a:t>
            </a:r>
          </a:p>
          <a:p>
            <a:pPr marL="0" indent="0">
              <a:buNone/>
            </a:pPr>
            <a:r>
              <a:rPr lang="en-GB" sz="2000" b="1" i="1" dirty="0">
                <a:latin typeface="+mn-lt"/>
              </a:rPr>
              <a:t> </a:t>
            </a:r>
          </a:p>
          <a:p>
            <a:pPr marL="0" indent="0">
              <a:buNone/>
            </a:pPr>
            <a:r>
              <a:rPr lang="en-GB" sz="2000" dirty="0">
                <a:latin typeface="+mn-lt"/>
              </a:rPr>
              <a:t>People shape and connect with places, which reflect the history, culture, and diversity of a nation. From rural areas to megacities, places are dynamic and interconnected, influenced by globalisation. </a:t>
            </a:r>
            <a:r>
              <a:rPr lang="en-GB" sz="2000" i="1" dirty="0">
                <a:latin typeface="+mn-lt"/>
              </a:rPr>
              <a:t>Changing Spaces; Making Places</a:t>
            </a:r>
            <a:r>
              <a:rPr lang="en-GB" sz="2000" dirty="0">
                <a:latin typeface="+mn-lt"/>
              </a:rPr>
              <a:t> encourages learners to explore local environments to understand global issues, examining how flows of people, money, and resources shape places. It investigates the links between people, the economy, and society, and how these form places. Learners also explore placemaking projects at various scales, considering how places are represented and given meaning.</a:t>
            </a:r>
          </a:p>
        </p:txBody>
      </p:sp>
      <p:pic>
        <p:nvPicPr>
          <p:cNvPr id="2" name="Picture 2" descr="Sheffield Area Guide | Sold.co.uk">
            <a:extLst>
              <a:ext uri="{FF2B5EF4-FFF2-40B4-BE49-F238E27FC236}">
                <a16:creationId xmlns:a16="http://schemas.microsoft.com/office/drawing/2014/main" id="{DBE0700A-8E5C-C3CD-E22B-9B3097C3F6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06" r="16378"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05114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A4C65-A823-4365-B08D-7AFC41F9EF8B}"/>
              </a:ext>
            </a:extLst>
          </p:cNvPr>
          <p:cNvSpPr>
            <a:spLocks noGrp="1"/>
          </p:cNvSpPr>
          <p:nvPr>
            <p:ph type="title"/>
          </p:nvPr>
        </p:nvSpPr>
        <p:spPr>
          <a:xfrm>
            <a:off x="838200" y="501650"/>
            <a:ext cx="10515600" cy="1325563"/>
          </a:xfrm>
          <a:solidFill>
            <a:schemeClr val="accent6">
              <a:lumMod val="20000"/>
              <a:lumOff val="80000"/>
            </a:schemeClr>
          </a:solidFill>
        </p:spPr>
        <p:txBody>
          <a:bodyPr/>
          <a:lstStyle/>
          <a:p>
            <a:pPr algn="ctr"/>
            <a:r>
              <a:rPr lang="en-GB" dirty="0">
                <a:latin typeface="+mn-lt"/>
              </a:rPr>
              <a:t>What do you already know about the first two topics of Year 12?</a:t>
            </a:r>
          </a:p>
        </p:txBody>
      </p:sp>
      <p:pic>
        <p:nvPicPr>
          <p:cNvPr id="4" name="Picture 2" descr="Glacier Quick Facts | National Snow and Ice Data Center">
            <a:extLst>
              <a:ext uri="{FF2B5EF4-FFF2-40B4-BE49-F238E27FC236}">
                <a16:creationId xmlns:a16="http://schemas.microsoft.com/office/drawing/2014/main" id="{EB1920D3-F57C-4FE9-9F89-E9BE797FDA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7237" r="18649" b="2"/>
          <a:stretch/>
        </p:blipFill>
        <p:spPr bwMode="auto">
          <a:xfrm>
            <a:off x="7832166" y="1946245"/>
            <a:ext cx="3146992" cy="32711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heffield Area Guide | Sold.co.uk">
            <a:extLst>
              <a:ext uri="{FF2B5EF4-FFF2-40B4-BE49-F238E27FC236}">
                <a16:creationId xmlns:a16="http://schemas.microsoft.com/office/drawing/2014/main" id="{BCA0908B-D37F-42B4-8520-1D8B6A0CDB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06" r="16378" b="2"/>
          <a:stretch/>
        </p:blipFill>
        <p:spPr bwMode="auto">
          <a:xfrm>
            <a:off x="1459416" y="1946245"/>
            <a:ext cx="3146992" cy="32711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B4F6138-AA7E-4501-8A3C-38E820858A53}"/>
              </a:ext>
            </a:extLst>
          </p:cNvPr>
          <p:cNvSpPr/>
          <p:nvPr/>
        </p:nvSpPr>
        <p:spPr>
          <a:xfrm>
            <a:off x="6769916" y="5433020"/>
            <a:ext cx="5167618" cy="923330"/>
          </a:xfrm>
          <a:prstGeom prst="rect">
            <a:avLst/>
          </a:prstGeom>
          <a:solidFill>
            <a:schemeClr val="accent1">
              <a:lumMod val="20000"/>
              <a:lumOff val="80000"/>
            </a:schemeClr>
          </a:solidFill>
        </p:spPr>
        <p:txBody>
          <a:bodyPr wrap="square">
            <a:spAutoFit/>
          </a:bodyPr>
          <a:lstStyle/>
          <a:p>
            <a:pPr algn="ctr"/>
            <a:r>
              <a:rPr lang="en-GB" dirty="0"/>
              <a:t>"How can we think of a glacier and its surrounding landscape as a system? What might be the key inputs, processes, and outputs involved?"</a:t>
            </a:r>
          </a:p>
        </p:txBody>
      </p:sp>
      <p:sp>
        <p:nvSpPr>
          <p:cNvPr id="7" name="Rectangle 6">
            <a:extLst>
              <a:ext uri="{FF2B5EF4-FFF2-40B4-BE49-F238E27FC236}">
                <a16:creationId xmlns:a16="http://schemas.microsoft.com/office/drawing/2014/main" id="{A37EE41B-C208-4384-AA91-40DFF6478FC0}"/>
              </a:ext>
            </a:extLst>
          </p:cNvPr>
          <p:cNvSpPr/>
          <p:nvPr/>
        </p:nvSpPr>
        <p:spPr>
          <a:xfrm>
            <a:off x="838200" y="5433020"/>
            <a:ext cx="5167618" cy="923330"/>
          </a:xfrm>
          <a:prstGeom prst="rect">
            <a:avLst/>
          </a:prstGeom>
          <a:solidFill>
            <a:schemeClr val="accent4">
              <a:lumMod val="20000"/>
              <a:lumOff val="80000"/>
            </a:schemeClr>
          </a:solidFill>
        </p:spPr>
        <p:txBody>
          <a:bodyPr wrap="square">
            <a:spAutoFit/>
          </a:bodyPr>
          <a:lstStyle/>
          <a:p>
            <a:pPr algn="ctr"/>
            <a:r>
              <a:rPr lang="en-GB" dirty="0"/>
              <a:t>"In what ways do people’s identities and experiences shape how they perceive a place, and how might these perceptions change over time?"</a:t>
            </a:r>
          </a:p>
        </p:txBody>
      </p:sp>
    </p:spTree>
    <p:extLst>
      <p:ext uri="{BB962C8B-B14F-4D97-AF65-F5344CB8AC3E}">
        <p14:creationId xmlns:p14="http://schemas.microsoft.com/office/powerpoint/2010/main" val="59831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D0E98-D5E3-4723-BA0B-79EDFCF6D32B}"/>
              </a:ext>
            </a:extLst>
          </p:cNvPr>
          <p:cNvSpPr>
            <a:spLocks noGrp="1"/>
          </p:cNvSpPr>
          <p:nvPr>
            <p:ph type="title"/>
          </p:nvPr>
        </p:nvSpPr>
        <p:spPr>
          <a:solidFill>
            <a:schemeClr val="accent5">
              <a:lumMod val="20000"/>
              <a:lumOff val="80000"/>
            </a:schemeClr>
          </a:solidFill>
        </p:spPr>
        <p:txBody>
          <a:bodyPr>
            <a:normAutofit/>
          </a:bodyPr>
          <a:lstStyle/>
          <a:p>
            <a:r>
              <a:rPr lang="en-GB" sz="3600" dirty="0"/>
              <a:t>How might </a:t>
            </a:r>
            <a:r>
              <a:rPr lang="en-GB" sz="3600" b="1" u="sng" dirty="0"/>
              <a:t>age</a:t>
            </a:r>
            <a:r>
              <a:rPr lang="en-GB" sz="3600" dirty="0"/>
              <a:t> affect your view of Sheffield city centre?</a:t>
            </a:r>
          </a:p>
        </p:txBody>
      </p:sp>
      <p:pic>
        <p:nvPicPr>
          <p:cNvPr id="4" name="Picture 3">
            <a:extLst>
              <a:ext uri="{FF2B5EF4-FFF2-40B4-BE49-F238E27FC236}">
                <a16:creationId xmlns:a16="http://schemas.microsoft.com/office/drawing/2014/main" id="{FFD95C00-A1B3-438C-99C1-2470E5BF8615}"/>
              </a:ext>
            </a:extLst>
          </p:cNvPr>
          <p:cNvPicPr>
            <a:picLocks noChangeAspect="1"/>
          </p:cNvPicPr>
          <p:nvPr/>
        </p:nvPicPr>
        <p:blipFill>
          <a:blip r:embed="rId3"/>
          <a:stretch>
            <a:fillRect/>
          </a:stretch>
        </p:blipFill>
        <p:spPr>
          <a:xfrm>
            <a:off x="3756454" y="2152799"/>
            <a:ext cx="4679092" cy="3363097"/>
          </a:xfrm>
          <a:prstGeom prst="rect">
            <a:avLst/>
          </a:prstGeom>
        </p:spPr>
      </p:pic>
      <p:pic>
        <p:nvPicPr>
          <p:cNvPr id="1026" name="Picture 2" descr="Loxley Park Retirement Village | Sheffield | Avery">
            <a:extLst>
              <a:ext uri="{FF2B5EF4-FFF2-40B4-BE49-F238E27FC236}">
                <a16:creationId xmlns:a16="http://schemas.microsoft.com/office/drawing/2014/main" id="{7666730F-A9DD-4237-BB4B-FCDCCB4C21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6681" y="2941780"/>
            <a:ext cx="2890501" cy="16259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lf-emPOWERment for Teens — Toby Yoga - Yoga &amp; meditation in Sheffield,  South Yorkshire">
            <a:extLst>
              <a:ext uri="{FF2B5EF4-FFF2-40B4-BE49-F238E27FC236}">
                <a16:creationId xmlns:a16="http://schemas.microsoft.com/office/drawing/2014/main" id="{5FF0730F-9CC7-4703-9772-CBAE59847B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2941780"/>
            <a:ext cx="2407119" cy="1785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31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D0E98-D5E3-4723-BA0B-79EDFCF6D32B}"/>
              </a:ext>
            </a:extLst>
          </p:cNvPr>
          <p:cNvSpPr>
            <a:spLocks noGrp="1"/>
          </p:cNvSpPr>
          <p:nvPr>
            <p:ph type="title"/>
          </p:nvPr>
        </p:nvSpPr>
        <p:spPr>
          <a:xfrm>
            <a:off x="593558" y="365125"/>
            <a:ext cx="11243624" cy="1325563"/>
          </a:xfrm>
          <a:solidFill>
            <a:schemeClr val="accent5">
              <a:lumMod val="20000"/>
              <a:lumOff val="80000"/>
            </a:schemeClr>
          </a:solidFill>
        </p:spPr>
        <p:txBody>
          <a:bodyPr>
            <a:normAutofit/>
          </a:bodyPr>
          <a:lstStyle/>
          <a:p>
            <a:r>
              <a:rPr lang="en-GB" sz="3600" dirty="0"/>
              <a:t>How might </a:t>
            </a:r>
            <a:r>
              <a:rPr lang="en-GB" sz="3600" b="1" u="sng" dirty="0"/>
              <a:t>gender</a:t>
            </a:r>
            <a:r>
              <a:rPr lang="en-GB" sz="3600" dirty="0"/>
              <a:t> affect your perception of this place?</a:t>
            </a:r>
          </a:p>
        </p:txBody>
      </p:sp>
      <p:pic>
        <p:nvPicPr>
          <p:cNvPr id="2054" name="Picture 6" descr="Football crowd hi-res stock photography and images - Alamy">
            <a:extLst>
              <a:ext uri="{FF2B5EF4-FFF2-40B4-BE49-F238E27FC236}">
                <a16:creationId xmlns:a16="http://schemas.microsoft.com/office/drawing/2014/main" id="{AB6CCA26-A382-440C-8147-3B463194E8B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409"/>
          <a:stretch/>
        </p:blipFill>
        <p:spPr bwMode="auto">
          <a:xfrm>
            <a:off x="3762375" y="2382774"/>
            <a:ext cx="4667250" cy="30715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7008F77-2BB8-4E8B-8C75-DEAE8EA15376}"/>
              </a:ext>
            </a:extLst>
          </p:cNvPr>
          <p:cNvPicPr>
            <a:picLocks noChangeAspect="1"/>
          </p:cNvPicPr>
          <p:nvPr/>
        </p:nvPicPr>
        <p:blipFill rotWithShape="1">
          <a:blip r:embed="rId4"/>
          <a:srcRect b="16527"/>
          <a:stretch/>
        </p:blipFill>
        <p:spPr>
          <a:xfrm>
            <a:off x="288758" y="2671531"/>
            <a:ext cx="3333750" cy="2782784"/>
          </a:xfrm>
          <a:prstGeom prst="rect">
            <a:avLst/>
          </a:prstGeom>
        </p:spPr>
      </p:pic>
      <p:pic>
        <p:nvPicPr>
          <p:cNvPr id="5" name="Picture 4">
            <a:extLst>
              <a:ext uri="{FF2B5EF4-FFF2-40B4-BE49-F238E27FC236}">
                <a16:creationId xmlns:a16="http://schemas.microsoft.com/office/drawing/2014/main" id="{04EDF023-B814-433B-AEF0-CA0E9DE400E1}"/>
              </a:ext>
            </a:extLst>
          </p:cNvPr>
          <p:cNvPicPr>
            <a:picLocks noChangeAspect="1"/>
          </p:cNvPicPr>
          <p:nvPr/>
        </p:nvPicPr>
        <p:blipFill rotWithShape="1">
          <a:blip r:embed="rId5"/>
          <a:srcRect b="15774"/>
          <a:stretch/>
        </p:blipFill>
        <p:spPr>
          <a:xfrm>
            <a:off x="8686245" y="2671531"/>
            <a:ext cx="3646804" cy="3071541"/>
          </a:xfrm>
          <a:prstGeom prst="rect">
            <a:avLst/>
          </a:prstGeom>
        </p:spPr>
      </p:pic>
    </p:spTree>
    <p:extLst>
      <p:ext uri="{BB962C8B-B14F-4D97-AF65-F5344CB8AC3E}">
        <p14:creationId xmlns:p14="http://schemas.microsoft.com/office/powerpoint/2010/main" val="1574791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London council estate blames soaring costs for cutting back ...">
            <a:extLst>
              <a:ext uri="{FF2B5EF4-FFF2-40B4-BE49-F238E27FC236}">
                <a16:creationId xmlns:a16="http://schemas.microsoft.com/office/drawing/2014/main" id="{86B47E5A-F617-4C37-8F4D-6C22D95FBD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3978" y="1867443"/>
            <a:ext cx="6265474" cy="391705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12CB8601-0900-47B9-8248-DF2B4FE58DAE}"/>
              </a:ext>
            </a:extLst>
          </p:cNvPr>
          <p:cNvSpPr>
            <a:spLocks noGrp="1"/>
          </p:cNvSpPr>
          <p:nvPr>
            <p:ph type="title"/>
          </p:nvPr>
        </p:nvSpPr>
        <p:spPr>
          <a:xfrm>
            <a:off x="212942" y="373142"/>
            <a:ext cx="11624154" cy="1325563"/>
          </a:xfrm>
          <a:solidFill>
            <a:schemeClr val="accent5">
              <a:lumMod val="20000"/>
              <a:lumOff val="80000"/>
            </a:schemeClr>
          </a:solidFill>
        </p:spPr>
        <p:txBody>
          <a:bodyPr>
            <a:normAutofit/>
          </a:bodyPr>
          <a:lstStyle/>
          <a:p>
            <a:r>
              <a:rPr lang="en-GB" sz="3000" dirty="0"/>
              <a:t>How might your </a:t>
            </a:r>
            <a:r>
              <a:rPr lang="en-GB" sz="3000" b="1" u="sng" dirty="0"/>
              <a:t>cultural background</a:t>
            </a:r>
            <a:r>
              <a:rPr lang="en-GB" sz="3000" dirty="0"/>
              <a:t> affect your perception of this place?</a:t>
            </a:r>
          </a:p>
        </p:txBody>
      </p:sp>
      <p:pic>
        <p:nvPicPr>
          <p:cNvPr id="3078" name="Picture 6" descr="International Student's Cultural Background | Cambridge Network">
            <a:extLst>
              <a:ext uri="{FF2B5EF4-FFF2-40B4-BE49-F238E27FC236}">
                <a16:creationId xmlns:a16="http://schemas.microsoft.com/office/drawing/2014/main" id="{3E62B077-449C-43EA-B749-EEA51DEFB3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6836" y="3093565"/>
            <a:ext cx="2695079" cy="2690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091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2CB8601-0900-47B9-8248-DF2B4FE58DAE}"/>
              </a:ext>
            </a:extLst>
          </p:cNvPr>
          <p:cNvSpPr>
            <a:spLocks noGrp="1"/>
          </p:cNvSpPr>
          <p:nvPr>
            <p:ph type="title"/>
          </p:nvPr>
        </p:nvSpPr>
        <p:spPr>
          <a:xfrm>
            <a:off x="212942" y="373142"/>
            <a:ext cx="11624154" cy="1325563"/>
          </a:xfrm>
          <a:solidFill>
            <a:schemeClr val="accent5">
              <a:lumMod val="20000"/>
              <a:lumOff val="80000"/>
            </a:schemeClr>
          </a:solidFill>
        </p:spPr>
        <p:txBody>
          <a:bodyPr>
            <a:normAutofit/>
          </a:bodyPr>
          <a:lstStyle/>
          <a:p>
            <a:r>
              <a:rPr lang="en-GB" sz="3000" dirty="0"/>
              <a:t>How might your </a:t>
            </a:r>
            <a:r>
              <a:rPr lang="en-GB" sz="3000" b="1" u="sng" dirty="0"/>
              <a:t>religion</a:t>
            </a:r>
            <a:r>
              <a:rPr lang="en-GB" sz="3000" b="1" dirty="0"/>
              <a:t> </a:t>
            </a:r>
            <a:r>
              <a:rPr lang="en-GB" sz="3000" dirty="0"/>
              <a:t>effect your perception of this place?</a:t>
            </a:r>
          </a:p>
        </p:txBody>
      </p:sp>
      <p:pic>
        <p:nvPicPr>
          <p:cNvPr id="2" name="Graphic 1" descr="Religion - Wikipedia">
            <a:extLst>
              <a:ext uri="{FF2B5EF4-FFF2-40B4-BE49-F238E27FC236}">
                <a16:creationId xmlns:a16="http://schemas.microsoft.com/office/drawing/2014/main" id="{6A14F454-CD56-EDCD-3046-86A473E07F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676" y="4080806"/>
            <a:ext cx="4141938" cy="2412704"/>
          </a:xfrm>
          <a:prstGeom prst="rect">
            <a:avLst/>
          </a:prstGeom>
        </p:spPr>
      </p:pic>
      <p:pic>
        <p:nvPicPr>
          <p:cNvPr id="3" name="Picture 2" descr="Mecca | Islam, Pilgrimage, Saudi Arabia, Map, &amp; Medina | Britannica">
            <a:extLst>
              <a:ext uri="{FF2B5EF4-FFF2-40B4-BE49-F238E27FC236}">
                <a16:creationId xmlns:a16="http://schemas.microsoft.com/office/drawing/2014/main" id="{D80B426D-F4E3-C5AA-D6E8-E48655F80B6F}"/>
              </a:ext>
            </a:extLst>
          </p:cNvPr>
          <p:cNvPicPr>
            <a:picLocks noChangeAspect="1"/>
          </p:cNvPicPr>
          <p:nvPr/>
        </p:nvPicPr>
        <p:blipFill>
          <a:blip r:embed="rId4"/>
          <a:stretch>
            <a:fillRect/>
          </a:stretch>
        </p:blipFill>
        <p:spPr>
          <a:xfrm>
            <a:off x="5298510" y="1857505"/>
            <a:ext cx="6553200" cy="4886194"/>
          </a:xfrm>
          <a:prstGeom prst="rect">
            <a:avLst/>
          </a:prstGeom>
        </p:spPr>
      </p:pic>
    </p:spTree>
    <p:extLst>
      <p:ext uri="{BB962C8B-B14F-4D97-AF65-F5344CB8AC3E}">
        <p14:creationId xmlns:p14="http://schemas.microsoft.com/office/powerpoint/2010/main" val="720157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2CB8601-0900-47B9-8248-DF2B4FE58DAE}"/>
              </a:ext>
            </a:extLst>
          </p:cNvPr>
          <p:cNvSpPr>
            <a:spLocks noGrp="1"/>
          </p:cNvSpPr>
          <p:nvPr>
            <p:ph type="title"/>
          </p:nvPr>
        </p:nvSpPr>
        <p:spPr>
          <a:xfrm>
            <a:off x="212942" y="373142"/>
            <a:ext cx="11624154" cy="1325563"/>
          </a:xfrm>
          <a:solidFill>
            <a:schemeClr val="accent5">
              <a:lumMod val="20000"/>
              <a:lumOff val="80000"/>
            </a:schemeClr>
          </a:solidFill>
        </p:spPr>
        <p:txBody>
          <a:bodyPr>
            <a:normAutofit/>
          </a:bodyPr>
          <a:lstStyle/>
          <a:p>
            <a:r>
              <a:rPr lang="en-GB" sz="3000" dirty="0"/>
              <a:t>How might your </a:t>
            </a:r>
            <a:r>
              <a:rPr lang="en-GB" sz="3000" b="1" u="sng" dirty="0"/>
              <a:t>role</a:t>
            </a:r>
            <a:r>
              <a:rPr lang="en-GB" sz="3000" dirty="0"/>
              <a:t> affect your perception of this place?</a:t>
            </a:r>
          </a:p>
        </p:txBody>
      </p:sp>
      <p:pic>
        <p:nvPicPr>
          <p:cNvPr id="5" name="Picture 4" descr="A road leading to a building&#10;&#10;Description automatically generated">
            <a:extLst>
              <a:ext uri="{FF2B5EF4-FFF2-40B4-BE49-F238E27FC236}">
                <a16:creationId xmlns:a16="http://schemas.microsoft.com/office/drawing/2014/main" id="{6108C64F-2D03-4437-EEA4-E136A6834912}"/>
              </a:ext>
            </a:extLst>
          </p:cNvPr>
          <p:cNvPicPr>
            <a:picLocks noChangeAspect="1"/>
          </p:cNvPicPr>
          <p:nvPr/>
        </p:nvPicPr>
        <p:blipFill>
          <a:blip r:embed="rId2"/>
          <a:stretch>
            <a:fillRect/>
          </a:stretch>
        </p:blipFill>
        <p:spPr>
          <a:xfrm>
            <a:off x="5150415" y="2160022"/>
            <a:ext cx="6682375" cy="4166340"/>
          </a:xfrm>
          <a:prstGeom prst="rect">
            <a:avLst/>
          </a:prstGeom>
        </p:spPr>
      </p:pic>
      <p:pic>
        <p:nvPicPr>
          <p:cNvPr id="7" name="Picture 6" descr="What Is The Role Of A School Teacher In A Student's Life?">
            <a:extLst>
              <a:ext uri="{FF2B5EF4-FFF2-40B4-BE49-F238E27FC236}">
                <a16:creationId xmlns:a16="http://schemas.microsoft.com/office/drawing/2014/main" id="{16425857-9F5C-4624-67D5-25E55F4B6101}"/>
              </a:ext>
            </a:extLst>
          </p:cNvPr>
          <p:cNvPicPr>
            <a:picLocks noChangeAspect="1"/>
          </p:cNvPicPr>
          <p:nvPr/>
        </p:nvPicPr>
        <p:blipFill>
          <a:blip r:embed="rId3"/>
          <a:stretch>
            <a:fillRect/>
          </a:stretch>
        </p:blipFill>
        <p:spPr>
          <a:xfrm>
            <a:off x="736948" y="4237823"/>
            <a:ext cx="3192049" cy="2087972"/>
          </a:xfrm>
          <a:prstGeom prst="rect">
            <a:avLst/>
          </a:prstGeom>
        </p:spPr>
      </p:pic>
    </p:spTree>
    <p:extLst>
      <p:ext uri="{BB962C8B-B14F-4D97-AF65-F5344CB8AC3E}">
        <p14:creationId xmlns:p14="http://schemas.microsoft.com/office/powerpoint/2010/main" val="3212062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48473" y="476176"/>
            <a:ext cx="783772" cy="369332"/>
          </a:xfrm>
          <a:prstGeom prst="rect">
            <a:avLst/>
          </a:prstGeom>
          <a:noFill/>
        </p:spPr>
        <p:txBody>
          <a:bodyPr wrap="square" rtlCol="0">
            <a:spAutoFit/>
          </a:bodyPr>
          <a:lstStyle/>
          <a:p>
            <a:endParaRPr lang="en-GB" dirty="0"/>
          </a:p>
        </p:txBody>
      </p:sp>
      <p:sp>
        <p:nvSpPr>
          <p:cNvPr id="5" name="TextBox 4"/>
          <p:cNvSpPr txBox="1"/>
          <p:nvPr/>
        </p:nvSpPr>
        <p:spPr>
          <a:xfrm>
            <a:off x="373370" y="618586"/>
            <a:ext cx="6544848" cy="584775"/>
          </a:xfrm>
          <a:prstGeom prst="rect">
            <a:avLst/>
          </a:prstGeom>
          <a:solidFill>
            <a:schemeClr val="accent4">
              <a:lumMod val="20000"/>
              <a:lumOff val="80000"/>
            </a:schemeClr>
          </a:solidFill>
        </p:spPr>
        <p:txBody>
          <a:bodyPr wrap="square" rtlCol="0">
            <a:spAutoFit/>
          </a:bodyPr>
          <a:lstStyle/>
          <a:p>
            <a:pPr algn="ctr"/>
            <a:r>
              <a:rPr lang="en-GB" sz="3200" dirty="0"/>
              <a:t>HW For September – Due first lesson</a:t>
            </a:r>
          </a:p>
        </p:txBody>
      </p:sp>
      <p:sp>
        <p:nvSpPr>
          <p:cNvPr id="6" name="TextBox 5">
            <a:extLst>
              <a:ext uri="{FF2B5EF4-FFF2-40B4-BE49-F238E27FC236}">
                <a16:creationId xmlns:a16="http://schemas.microsoft.com/office/drawing/2014/main" id="{C56CEE1C-CE59-E69B-BBCC-559DA0A002ED}"/>
              </a:ext>
            </a:extLst>
          </p:cNvPr>
          <p:cNvSpPr txBox="1"/>
          <p:nvPr/>
        </p:nvSpPr>
        <p:spPr>
          <a:xfrm>
            <a:off x="3732245" y="4329719"/>
            <a:ext cx="184731" cy="369332"/>
          </a:xfrm>
          <a:prstGeom prst="rect">
            <a:avLst/>
          </a:prstGeom>
          <a:noFill/>
        </p:spPr>
        <p:txBody>
          <a:bodyPr wrap="none" rtlCol="0">
            <a:spAutoFit/>
          </a:bodyPr>
          <a:lstStyle/>
          <a:p>
            <a:endParaRPr lang="en-GB" dirty="0"/>
          </a:p>
        </p:txBody>
      </p:sp>
      <p:sp>
        <p:nvSpPr>
          <p:cNvPr id="7" name="TextBox 6">
            <a:extLst>
              <a:ext uri="{FF2B5EF4-FFF2-40B4-BE49-F238E27FC236}">
                <a16:creationId xmlns:a16="http://schemas.microsoft.com/office/drawing/2014/main" id="{26FBC5C3-8DE9-8911-1E63-ECA56724AC97}"/>
              </a:ext>
            </a:extLst>
          </p:cNvPr>
          <p:cNvSpPr txBox="1"/>
          <p:nvPr/>
        </p:nvSpPr>
        <p:spPr>
          <a:xfrm>
            <a:off x="386268" y="5735493"/>
            <a:ext cx="4351626" cy="646331"/>
          </a:xfrm>
          <a:prstGeom prst="rect">
            <a:avLst/>
          </a:prstGeom>
          <a:solidFill>
            <a:schemeClr val="bg1">
              <a:lumMod val="95000"/>
            </a:schemeClr>
          </a:solidFill>
        </p:spPr>
        <p:txBody>
          <a:bodyPr wrap="square" rtlCol="0">
            <a:spAutoFit/>
          </a:bodyPr>
          <a:lstStyle/>
          <a:p>
            <a:r>
              <a:rPr lang="en-US" dirty="0">
                <a:hlinkClick r:id="rId2"/>
              </a:rPr>
              <a:t>Etaylor-rowe@forgevalley.Sheffield.sch.uk</a:t>
            </a:r>
            <a:endParaRPr lang="en-US" dirty="0"/>
          </a:p>
          <a:p>
            <a:r>
              <a:rPr lang="en-US" dirty="0">
                <a:hlinkClick r:id="rId3"/>
              </a:rPr>
              <a:t>etwigg@forgevalley.sheffield.sch.uk</a:t>
            </a:r>
            <a:r>
              <a:rPr lang="en-US" dirty="0"/>
              <a:t> </a:t>
            </a:r>
          </a:p>
        </p:txBody>
      </p:sp>
      <p:sp>
        <p:nvSpPr>
          <p:cNvPr id="8" name="TextBox 7">
            <a:extLst>
              <a:ext uri="{FF2B5EF4-FFF2-40B4-BE49-F238E27FC236}">
                <a16:creationId xmlns:a16="http://schemas.microsoft.com/office/drawing/2014/main" id="{9BC3CBB9-6C5C-47B6-8031-27E6DF82AC75}"/>
              </a:ext>
            </a:extLst>
          </p:cNvPr>
          <p:cNvSpPr txBox="1"/>
          <p:nvPr/>
        </p:nvSpPr>
        <p:spPr>
          <a:xfrm>
            <a:off x="373370" y="1369025"/>
            <a:ext cx="11472733" cy="3170099"/>
          </a:xfrm>
          <a:prstGeom prst="rect">
            <a:avLst/>
          </a:prstGeom>
          <a:solidFill>
            <a:schemeClr val="accent1">
              <a:lumMod val="20000"/>
              <a:lumOff val="80000"/>
            </a:schemeClr>
          </a:solidFill>
        </p:spPr>
        <p:txBody>
          <a:bodyPr wrap="square" rtlCol="0">
            <a:spAutoFit/>
          </a:bodyPr>
          <a:lstStyle/>
          <a:p>
            <a:r>
              <a:rPr lang="en-GB" sz="2000" b="1" dirty="0"/>
              <a:t>Glaciated Landscapes</a:t>
            </a:r>
          </a:p>
          <a:p>
            <a:pPr marL="285750" indent="-285750">
              <a:buFont typeface="Arial" panose="020B0604020202020204" pitchFamily="34" charset="0"/>
              <a:buChar char="•"/>
            </a:pPr>
            <a:r>
              <a:rPr lang="en-GB" sz="2000" dirty="0"/>
              <a:t>Read the text ‘Glaciated landscapes’ and make notes using the Cornell notes making method</a:t>
            </a:r>
          </a:p>
          <a:p>
            <a:pPr marL="285750" indent="-285750">
              <a:buFont typeface="Arial" panose="020B0604020202020204" pitchFamily="34" charset="0"/>
              <a:buChar char="•"/>
            </a:pPr>
            <a:r>
              <a:rPr lang="en-GB" sz="2000" dirty="0"/>
              <a:t>Watch </a:t>
            </a:r>
            <a:r>
              <a:rPr lang="en-GB" sz="2000" dirty="0">
                <a:hlinkClick r:id="rId4" tooltip="https://www.dailymotion.com/video/xjzpey"/>
              </a:rPr>
              <a:t>https://www.dailymotion.com/video/xjzpey</a:t>
            </a:r>
            <a:r>
              <a:rPr lang="en-GB" sz="2000" dirty="0"/>
              <a:t> and answer the questions on the sheet provided</a:t>
            </a:r>
          </a:p>
          <a:p>
            <a:r>
              <a:rPr lang="en-GB" sz="2000" b="1" dirty="0"/>
              <a:t>Changing Space; Making Place</a:t>
            </a:r>
          </a:p>
          <a:p>
            <a:pPr marL="342900" indent="-342900">
              <a:buFont typeface="Arial" panose="020B0604020202020204" pitchFamily="34" charset="0"/>
              <a:buChar char="•"/>
            </a:pPr>
            <a:r>
              <a:rPr lang="en-GB" sz="2000" dirty="0"/>
              <a:t>Read the two chapters from Changing Spaces Top Spec Geography and make notes using the Cornell notes making method – there are also questions in the activity box you can answer</a:t>
            </a:r>
          </a:p>
          <a:p>
            <a:pPr marL="342900" indent="-342900">
              <a:buFont typeface="Arial" panose="020B0604020202020204" pitchFamily="34" charset="0"/>
              <a:buChar char="•"/>
            </a:pPr>
            <a:r>
              <a:rPr lang="en-GB" sz="2000" dirty="0"/>
              <a:t>Watch </a:t>
            </a:r>
            <a:r>
              <a:rPr lang="en-GB" sz="2000" b="1" dirty="0">
                <a:hlinkClick r:id="rId5"/>
              </a:rPr>
              <a:t>https://www.youtube.com/watch?v=azSK-d1VHPc</a:t>
            </a:r>
            <a:r>
              <a:rPr lang="en-GB" sz="2000" b="1" dirty="0"/>
              <a:t> </a:t>
            </a:r>
            <a:r>
              <a:rPr lang="en-GB" sz="2000" dirty="0"/>
              <a:t>and summarise how places vary at different ends of Britain's income divide then read the article and summarise </a:t>
            </a:r>
            <a:r>
              <a:rPr lang="en-US" sz="2000" dirty="0">
                <a:cs typeface="Calibri"/>
              </a:rPr>
              <a:t>how places differ across Kensington, London and the issues that arise from this</a:t>
            </a:r>
            <a:endParaRPr lang="en-GB" sz="2000" b="1" dirty="0"/>
          </a:p>
          <a:p>
            <a:r>
              <a:rPr lang="en-GB" sz="2000" b="1" dirty="0"/>
              <a:t>And finally………have a great summer </a:t>
            </a:r>
            <a:r>
              <a:rPr lang="en-GB" sz="2000" b="1" dirty="0">
                <a:sym typeface="Wingdings" panose="05000000000000000000" pitchFamily="2" charset="2"/>
              </a:rPr>
              <a:t>  We look forward to seeing you all in September!</a:t>
            </a:r>
            <a:endParaRPr lang="en-GB" sz="2000" b="1" dirty="0"/>
          </a:p>
        </p:txBody>
      </p:sp>
      <p:pic>
        <p:nvPicPr>
          <p:cNvPr id="9" name="Picture 2">
            <a:extLst>
              <a:ext uri="{FF2B5EF4-FFF2-40B4-BE49-F238E27FC236}">
                <a16:creationId xmlns:a16="http://schemas.microsoft.com/office/drawing/2014/main" id="{5F958A45-15B4-48C6-A927-54FF0B20985C}"/>
              </a:ext>
            </a:extLst>
          </p:cNvPr>
          <p:cNvPicPr>
            <a:picLocks noChangeAspect="1" noChangeArrowheads="1"/>
          </p:cNvPicPr>
          <p:nvPr/>
        </p:nvPicPr>
        <p:blipFill>
          <a:blip r:embed="rId6" cstate="print"/>
          <a:srcRect l="26869" t="17438" r="25882" b="7259"/>
          <a:stretch>
            <a:fillRect/>
          </a:stretch>
        </p:blipFill>
        <p:spPr bwMode="auto">
          <a:xfrm>
            <a:off x="8083871" y="4628902"/>
            <a:ext cx="1598756" cy="2038413"/>
          </a:xfrm>
          <a:prstGeom prst="rect">
            <a:avLst/>
          </a:prstGeom>
          <a:noFill/>
          <a:ln w="9525">
            <a:solidFill>
              <a:schemeClr val="tx1"/>
            </a:solidFill>
            <a:miter lim="800000"/>
            <a:headEnd/>
            <a:tailEnd/>
          </a:ln>
        </p:spPr>
      </p:pic>
      <p:pic>
        <p:nvPicPr>
          <p:cNvPr id="10" name="Picture 3">
            <a:extLst>
              <a:ext uri="{FF2B5EF4-FFF2-40B4-BE49-F238E27FC236}">
                <a16:creationId xmlns:a16="http://schemas.microsoft.com/office/drawing/2014/main" id="{18CD7A2E-447D-4990-94EE-67FEFBF3AA06}"/>
              </a:ext>
            </a:extLst>
          </p:cNvPr>
          <p:cNvPicPr>
            <a:picLocks noChangeAspect="1" noChangeArrowheads="1"/>
          </p:cNvPicPr>
          <p:nvPr/>
        </p:nvPicPr>
        <p:blipFill>
          <a:blip r:embed="rId7" cstate="print"/>
          <a:srcRect l="26966" t="17516" r="26966" b="7180"/>
          <a:stretch>
            <a:fillRect/>
          </a:stretch>
        </p:blipFill>
        <p:spPr bwMode="auto">
          <a:xfrm>
            <a:off x="9999289" y="4628902"/>
            <a:ext cx="1543738" cy="2018735"/>
          </a:xfrm>
          <a:prstGeom prst="rect">
            <a:avLst/>
          </a:prstGeom>
          <a:noFill/>
          <a:ln w="9525">
            <a:solidFill>
              <a:schemeClr val="tx1"/>
            </a:solidFill>
            <a:miter lim="800000"/>
            <a:headEnd/>
            <a:tailEnd/>
          </a:ln>
        </p:spPr>
      </p:pic>
      <p:pic>
        <p:nvPicPr>
          <p:cNvPr id="11" name="Picture 10">
            <a:extLst>
              <a:ext uri="{FF2B5EF4-FFF2-40B4-BE49-F238E27FC236}">
                <a16:creationId xmlns:a16="http://schemas.microsoft.com/office/drawing/2014/main" id="{18EECAB6-B354-4E95-9407-FA5B2823755E}"/>
              </a:ext>
            </a:extLst>
          </p:cNvPr>
          <p:cNvPicPr>
            <a:picLocks noChangeAspect="1"/>
          </p:cNvPicPr>
          <p:nvPr/>
        </p:nvPicPr>
        <p:blipFill>
          <a:blip r:embed="rId8"/>
          <a:stretch>
            <a:fillRect/>
          </a:stretch>
        </p:blipFill>
        <p:spPr>
          <a:xfrm>
            <a:off x="5854773" y="4603975"/>
            <a:ext cx="1977128" cy="2038414"/>
          </a:xfrm>
          <a:prstGeom prst="rect">
            <a:avLst/>
          </a:prstGeom>
        </p:spPr>
      </p:pic>
    </p:spTree>
    <p:extLst>
      <p:ext uri="{BB962C8B-B14F-4D97-AF65-F5344CB8AC3E}">
        <p14:creationId xmlns:p14="http://schemas.microsoft.com/office/powerpoint/2010/main" val="1000727951"/>
      </p:ext>
    </p:extLst>
  </p:cSld>
  <p:clrMapOvr>
    <a:masterClrMapping/>
  </p:clrMapOvr>
  <mc:AlternateContent xmlns:mc="http://schemas.openxmlformats.org/markup-compatibility/2006" xmlns:p14="http://schemas.microsoft.com/office/powerpoint/2010/main">
    <mc:Choice Requires="p14">
      <p:transition spd="slow" p14:dur="2000" advTm="69287"/>
    </mc:Choice>
    <mc:Fallback xmlns="">
      <p:transition spd="slow" advTm="692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AC632-976F-AFC9-3FED-07558F063CBC}"/>
              </a:ext>
            </a:extLst>
          </p:cNvPr>
          <p:cNvSpPr>
            <a:spLocks noGrp="1"/>
          </p:cNvSpPr>
          <p:nvPr>
            <p:ph type="title"/>
          </p:nvPr>
        </p:nvSpPr>
        <p:spPr>
          <a:xfrm>
            <a:off x="431800" y="675151"/>
            <a:ext cx="10922000" cy="1325563"/>
          </a:xfrm>
        </p:spPr>
        <p:txBody>
          <a:bodyPr/>
          <a:lstStyle/>
          <a:p>
            <a:r>
              <a:rPr lang="en-GB" b="1" dirty="0">
                <a:latin typeface="+mn-lt"/>
                <a:cs typeface="Calibri Light"/>
              </a:rPr>
              <a:t>Cornell Note Taking</a:t>
            </a:r>
            <a:endParaRPr lang="en-GB" b="1" dirty="0">
              <a:latin typeface="+mn-lt"/>
            </a:endParaRPr>
          </a:p>
        </p:txBody>
      </p:sp>
      <p:sp>
        <p:nvSpPr>
          <p:cNvPr id="4" name="TextBox 3">
            <a:extLst>
              <a:ext uri="{FF2B5EF4-FFF2-40B4-BE49-F238E27FC236}">
                <a16:creationId xmlns:a16="http://schemas.microsoft.com/office/drawing/2014/main" id="{E83536B3-4DE1-526C-6A36-573BE8107A19}"/>
              </a:ext>
            </a:extLst>
          </p:cNvPr>
          <p:cNvSpPr txBox="1"/>
          <p:nvPr/>
        </p:nvSpPr>
        <p:spPr>
          <a:xfrm>
            <a:off x="7264400" y="547510"/>
            <a:ext cx="3571051" cy="4524315"/>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t>Notes:</a:t>
            </a:r>
            <a:endParaRPr lang="en-US" dirty="0">
              <a:cs typeface="Calibri" panose="020F0502020204030204"/>
            </a:endParaRPr>
          </a:p>
          <a:p>
            <a:pPr algn="l"/>
            <a:endParaRPr lang="en-GB" dirty="0">
              <a:cs typeface="Calibri"/>
            </a:endParaRPr>
          </a:p>
          <a:p>
            <a:r>
              <a:rPr lang="en-GB" i="1" dirty="0">
                <a:cs typeface="Calibri"/>
              </a:rPr>
              <a:t>1. Complete this section first.</a:t>
            </a:r>
            <a:endParaRPr lang="en-GB" dirty="0">
              <a:cs typeface="Calibri"/>
            </a:endParaRPr>
          </a:p>
          <a:p>
            <a:endParaRPr lang="en-GB" i="1" dirty="0">
              <a:cs typeface="Calibri"/>
            </a:endParaRPr>
          </a:p>
          <a:p>
            <a:r>
              <a:rPr lang="en-GB" i="1" dirty="0">
                <a:cs typeface="Calibri"/>
              </a:rPr>
              <a:t>Summarise each paragraph in a sentence.</a:t>
            </a:r>
          </a:p>
          <a:p>
            <a:endParaRPr lang="en-GB" i="1" dirty="0">
              <a:cs typeface="Calibri"/>
            </a:endParaRPr>
          </a:p>
          <a:p>
            <a:endParaRPr lang="en-GB" i="1" dirty="0">
              <a:cs typeface="Calibri"/>
            </a:endParaRPr>
          </a:p>
          <a:p>
            <a:endParaRPr lang="en-GB" i="1" dirty="0">
              <a:cs typeface="Calibri"/>
            </a:endParaRPr>
          </a:p>
          <a:p>
            <a:endParaRPr lang="en-GB" i="1" dirty="0">
              <a:cs typeface="Calibri"/>
            </a:endParaRPr>
          </a:p>
          <a:p>
            <a:endParaRPr lang="en-GB" i="1" dirty="0">
              <a:cs typeface="Calibri"/>
            </a:endParaRPr>
          </a:p>
          <a:p>
            <a:endParaRPr lang="en-GB" i="1" dirty="0">
              <a:cs typeface="Calibri"/>
            </a:endParaRPr>
          </a:p>
          <a:p>
            <a:endParaRPr lang="en-GB" i="1" dirty="0">
              <a:cs typeface="Calibri"/>
            </a:endParaRPr>
          </a:p>
          <a:p>
            <a:endParaRPr lang="en-GB" i="1" dirty="0">
              <a:cs typeface="Calibri"/>
            </a:endParaRPr>
          </a:p>
          <a:p>
            <a:endParaRPr lang="en-GB" i="1" dirty="0">
              <a:cs typeface="Calibri"/>
            </a:endParaRPr>
          </a:p>
          <a:p>
            <a:endParaRPr lang="en-GB" i="1" dirty="0">
              <a:cs typeface="Calibri"/>
            </a:endParaRPr>
          </a:p>
        </p:txBody>
      </p:sp>
      <p:sp>
        <p:nvSpPr>
          <p:cNvPr id="5" name="TextBox 4">
            <a:extLst>
              <a:ext uri="{FF2B5EF4-FFF2-40B4-BE49-F238E27FC236}">
                <a16:creationId xmlns:a16="http://schemas.microsoft.com/office/drawing/2014/main" id="{D69B9C7B-D160-242A-571E-F988CBE5B017}"/>
              </a:ext>
            </a:extLst>
          </p:cNvPr>
          <p:cNvSpPr txBox="1"/>
          <p:nvPr/>
        </p:nvSpPr>
        <p:spPr>
          <a:xfrm>
            <a:off x="5928547" y="547510"/>
            <a:ext cx="1266237" cy="4524315"/>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t>Cues:</a:t>
            </a:r>
            <a:endParaRPr lang="en-US" b="1" dirty="0"/>
          </a:p>
          <a:p>
            <a:endParaRPr lang="en-GB" i="1" dirty="0">
              <a:cs typeface="Calibri"/>
            </a:endParaRPr>
          </a:p>
          <a:p>
            <a:r>
              <a:rPr lang="en-GB" i="1" dirty="0">
                <a:cs typeface="Calibri"/>
              </a:rPr>
              <a:t>2. Complete second.</a:t>
            </a:r>
          </a:p>
          <a:p>
            <a:endParaRPr lang="en-GB" i="1" dirty="0">
              <a:cs typeface="Calibri"/>
            </a:endParaRPr>
          </a:p>
          <a:p>
            <a:r>
              <a:rPr lang="en-GB" i="1" dirty="0">
                <a:cs typeface="Calibri"/>
              </a:rPr>
              <a:t>Put any key words or ideas from the text here.</a:t>
            </a:r>
          </a:p>
          <a:p>
            <a:endParaRPr lang="en-GB" i="1" dirty="0">
              <a:cs typeface="Calibri"/>
            </a:endParaRPr>
          </a:p>
          <a:p>
            <a:endParaRPr lang="en-GB" i="1" dirty="0">
              <a:cs typeface="Calibri"/>
            </a:endParaRPr>
          </a:p>
          <a:p>
            <a:endParaRPr lang="en-GB" i="1" dirty="0">
              <a:cs typeface="Calibri"/>
            </a:endParaRPr>
          </a:p>
          <a:p>
            <a:endParaRPr lang="en-GB" i="1" dirty="0">
              <a:cs typeface="Calibri"/>
            </a:endParaRPr>
          </a:p>
          <a:p>
            <a:endParaRPr lang="en-GB" i="1" dirty="0">
              <a:cs typeface="Calibri"/>
            </a:endParaRPr>
          </a:p>
        </p:txBody>
      </p:sp>
      <p:sp>
        <p:nvSpPr>
          <p:cNvPr id="6" name="TextBox 5">
            <a:extLst>
              <a:ext uri="{FF2B5EF4-FFF2-40B4-BE49-F238E27FC236}">
                <a16:creationId xmlns:a16="http://schemas.microsoft.com/office/drawing/2014/main" id="{B0776C94-665E-C76C-BBFD-03F603EB7A7F}"/>
              </a:ext>
            </a:extLst>
          </p:cNvPr>
          <p:cNvSpPr txBox="1"/>
          <p:nvPr/>
        </p:nvSpPr>
        <p:spPr>
          <a:xfrm>
            <a:off x="5928548" y="5128918"/>
            <a:ext cx="4906902" cy="1477328"/>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t>Summary:</a:t>
            </a:r>
            <a:endParaRPr lang="en-US" dirty="0">
              <a:cs typeface="Calibri" panose="020F0502020204030204"/>
            </a:endParaRPr>
          </a:p>
          <a:p>
            <a:r>
              <a:rPr lang="en-GB" dirty="0">
                <a:cs typeface="Calibri"/>
              </a:rPr>
              <a:t>3. Complete this section last.</a:t>
            </a:r>
          </a:p>
          <a:p>
            <a:endParaRPr lang="en-GB" i="1" dirty="0">
              <a:cs typeface="Calibri"/>
            </a:endParaRPr>
          </a:p>
          <a:p>
            <a:r>
              <a:rPr lang="en-GB" i="1" dirty="0">
                <a:cs typeface="Calibri"/>
              </a:rPr>
              <a:t>Write an overall summary of the text from memory.</a:t>
            </a:r>
          </a:p>
        </p:txBody>
      </p:sp>
      <p:sp>
        <p:nvSpPr>
          <p:cNvPr id="7" name="TextBox 6">
            <a:extLst>
              <a:ext uri="{FF2B5EF4-FFF2-40B4-BE49-F238E27FC236}">
                <a16:creationId xmlns:a16="http://schemas.microsoft.com/office/drawing/2014/main" id="{6EC7F41C-2BE2-869D-041F-5D67785B8287}"/>
              </a:ext>
            </a:extLst>
          </p:cNvPr>
          <p:cNvSpPr txBox="1"/>
          <p:nvPr/>
        </p:nvSpPr>
        <p:spPr>
          <a:xfrm>
            <a:off x="586905" y="1941571"/>
            <a:ext cx="421369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cs typeface="Calibri"/>
              </a:rPr>
              <a:t>This is an effective method of organising your notes and allows you to test your recall of the reading at the end.</a:t>
            </a:r>
          </a:p>
          <a:p>
            <a:endParaRPr lang="en-GB" sz="2400" dirty="0">
              <a:cs typeface="Calibri"/>
            </a:endParaRPr>
          </a:p>
          <a:p>
            <a:r>
              <a:rPr lang="en-GB" sz="2400" dirty="0">
                <a:cs typeface="Calibri"/>
              </a:rPr>
              <a:t>It is called the Cornell method.</a:t>
            </a:r>
          </a:p>
          <a:p>
            <a:endParaRPr lang="en-GB" sz="2400" dirty="0">
              <a:cs typeface="Calibri"/>
            </a:endParaRPr>
          </a:p>
          <a:p>
            <a:r>
              <a:rPr lang="en-GB" sz="2400" dirty="0">
                <a:ea typeface="+mn-lt"/>
                <a:cs typeface="+mn-lt"/>
                <a:hlinkClick r:id="rId2"/>
              </a:rPr>
              <a:t>https://www.youtube.com/watch?v=ErSjc1PEGKE</a:t>
            </a:r>
            <a:endParaRPr lang="en-GB" sz="2400" dirty="0">
              <a:ea typeface="+mn-lt"/>
              <a:cs typeface="+mn-lt"/>
            </a:endParaRPr>
          </a:p>
        </p:txBody>
      </p:sp>
    </p:spTree>
    <p:extLst>
      <p:ext uri="{BB962C8B-B14F-4D97-AF65-F5344CB8AC3E}">
        <p14:creationId xmlns:p14="http://schemas.microsoft.com/office/powerpoint/2010/main" val="1127121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5" descr="Sample table with 3 columns, 4 rows" title="Table"/>
          <p:cNvGraphicFramePr>
            <a:graphicFrameLocks/>
          </p:cNvGraphicFramePr>
          <p:nvPr>
            <p:extLst>
              <p:ext uri="{D42A27DB-BD31-4B8C-83A1-F6EECF244321}">
                <p14:modId xmlns:p14="http://schemas.microsoft.com/office/powerpoint/2010/main" val="2722172506"/>
              </p:ext>
            </p:extLst>
          </p:nvPr>
        </p:nvGraphicFramePr>
        <p:xfrm>
          <a:off x="522515" y="836713"/>
          <a:ext cx="11532636" cy="5874709"/>
        </p:xfrm>
        <a:graphic>
          <a:graphicData uri="http://schemas.openxmlformats.org/drawingml/2006/table">
            <a:tbl>
              <a:tblPr firstRow="1" bandRow="1">
                <a:tableStyleId>{073A0DAA-6AF3-43AB-8588-CEC1D06C72B9}</a:tableStyleId>
              </a:tblPr>
              <a:tblGrid>
                <a:gridCol w="4198775">
                  <a:extLst>
                    <a:ext uri="{9D8B030D-6E8A-4147-A177-3AD203B41FA5}">
                      <a16:colId xmlns:a16="http://schemas.microsoft.com/office/drawing/2014/main" val="20000"/>
                    </a:ext>
                  </a:extLst>
                </a:gridCol>
                <a:gridCol w="5381911">
                  <a:extLst>
                    <a:ext uri="{9D8B030D-6E8A-4147-A177-3AD203B41FA5}">
                      <a16:colId xmlns:a16="http://schemas.microsoft.com/office/drawing/2014/main" val="20001"/>
                    </a:ext>
                  </a:extLst>
                </a:gridCol>
                <a:gridCol w="1951950">
                  <a:extLst>
                    <a:ext uri="{9D8B030D-6E8A-4147-A177-3AD203B41FA5}">
                      <a16:colId xmlns:a16="http://schemas.microsoft.com/office/drawing/2014/main" val="20002"/>
                    </a:ext>
                  </a:extLst>
                </a:gridCol>
              </a:tblGrid>
              <a:tr h="414333">
                <a:tc>
                  <a:txBody>
                    <a:bodyPr/>
                    <a:lstStyle/>
                    <a:p>
                      <a:pPr algn="ctr"/>
                      <a:r>
                        <a:rPr lang="en-US" dirty="0"/>
                        <a:t>Content Overview</a:t>
                      </a:r>
                    </a:p>
                  </a:txBody>
                  <a:tcPr marL="68598" marR="68598" anchor="ctr"/>
                </a:tc>
                <a:tc gridSpan="2">
                  <a:txBody>
                    <a:bodyPr/>
                    <a:lstStyle/>
                    <a:p>
                      <a:pPr algn="ctr"/>
                      <a:r>
                        <a:rPr lang="en-US" dirty="0"/>
                        <a:t>Assessment</a:t>
                      </a:r>
                      <a:r>
                        <a:rPr lang="en-US" baseline="0" dirty="0"/>
                        <a:t> Overview</a:t>
                      </a:r>
                      <a:endParaRPr lang="en-US" dirty="0"/>
                    </a:p>
                  </a:txBody>
                  <a:tcPr marL="68598" marR="68598" anchor="ctr"/>
                </a:tc>
                <a:tc hMerge="1">
                  <a:txBody>
                    <a:bodyPr/>
                    <a:lstStyle/>
                    <a:p>
                      <a:pPr algn="ctr"/>
                      <a:endParaRPr lang="en-US" dirty="0"/>
                    </a:p>
                  </a:txBody>
                  <a:tcPr anchor="ctr"/>
                </a:tc>
                <a:extLst>
                  <a:ext uri="{0D108BD9-81ED-4DB2-BD59-A6C34878D82A}">
                    <a16:rowId xmlns:a16="http://schemas.microsoft.com/office/drawing/2014/main" val="10000"/>
                  </a:ext>
                </a:extLst>
              </a:tr>
              <a:tr h="1357097">
                <a:tc>
                  <a:txBody>
                    <a:bodyPr/>
                    <a:lstStyle/>
                    <a:p>
                      <a:pPr marL="285750" indent="-285750">
                        <a:buFont typeface="Arial" panose="020B0604020202020204" pitchFamily="34" charset="0"/>
                        <a:buChar char="•"/>
                      </a:pPr>
                      <a:r>
                        <a:rPr lang="en-US" b="1" dirty="0">
                          <a:solidFill>
                            <a:schemeClr val="tx1"/>
                          </a:solidFill>
                        </a:rPr>
                        <a:t>Landscape</a:t>
                      </a:r>
                      <a:r>
                        <a:rPr lang="en-US" b="1" baseline="0" dirty="0">
                          <a:solidFill>
                            <a:schemeClr val="tx1"/>
                          </a:solidFill>
                        </a:rPr>
                        <a:t> Systems –  Glaciation - </a:t>
                      </a:r>
                    </a:p>
                    <a:p>
                      <a:pPr marL="285750" indent="-285750">
                        <a:buFont typeface="Arial" panose="020B0604020202020204" pitchFamily="34" charset="0"/>
                        <a:buChar char="•"/>
                      </a:pPr>
                      <a:r>
                        <a:rPr lang="en-US" b="1" baseline="0" dirty="0">
                          <a:solidFill>
                            <a:schemeClr val="tx1"/>
                          </a:solidFill>
                        </a:rPr>
                        <a:t>Earth’s Life Support Systems</a:t>
                      </a:r>
                    </a:p>
                    <a:p>
                      <a:pPr marL="285750" indent="-285750">
                        <a:buFont typeface="Arial" panose="020B0604020202020204" pitchFamily="34" charset="0"/>
                        <a:buChar char="•"/>
                      </a:pPr>
                      <a:r>
                        <a:rPr lang="en-US" b="1" i="1" baseline="0" dirty="0">
                          <a:solidFill>
                            <a:schemeClr val="tx1"/>
                          </a:solidFill>
                        </a:rPr>
                        <a:t>Geographical Skills</a:t>
                      </a:r>
                      <a:endParaRPr lang="en-US" b="1" i="1" dirty="0">
                        <a:solidFill>
                          <a:schemeClr val="tx1"/>
                        </a:solidFill>
                      </a:endParaRPr>
                    </a:p>
                  </a:txBody>
                  <a:tcPr marL="68598" marR="68598" anchor="ctr"/>
                </a:tc>
                <a:tc>
                  <a:txBody>
                    <a:bodyPr/>
                    <a:lstStyle/>
                    <a:p>
                      <a:pPr algn="ctr"/>
                      <a:r>
                        <a:rPr lang="en-US" dirty="0"/>
                        <a:t>Physical</a:t>
                      </a:r>
                      <a:r>
                        <a:rPr lang="en-US" baseline="0" dirty="0"/>
                        <a:t> Systems</a:t>
                      </a:r>
                    </a:p>
                    <a:p>
                      <a:pPr algn="ctr"/>
                      <a:r>
                        <a:rPr lang="en-US" baseline="0" dirty="0"/>
                        <a:t>(01)</a:t>
                      </a:r>
                    </a:p>
                    <a:p>
                      <a:pPr algn="ctr"/>
                      <a:r>
                        <a:rPr lang="en-US" baseline="0" dirty="0"/>
                        <a:t>66 marks</a:t>
                      </a:r>
                    </a:p>
                    <a:p>
                      <a:pPr algn="ctr"/>
                      <a:r>
                        <a:rPr lang="en-US" baseline="0" dirty="0"/>
                        <a:t>1hr 30mins</a:t>
                      </a:r>
                      <a:endParaRPr lang="en-US" dirty="0"/>
                    </a:p>
                  </a:txBody>
                  <a:tcPr marL="68598" marR="68598" anchor="ctr"/>
                </a:tc>
                <a:tc>
                  <a:txBody>
                    <a:bodyPr/>
                    <a:lstStyle/>
                    <a:p>
                      <a:pPr algn="ctr"/>
                      <a:r>
                        <a:rPr lang="en-US" sz="2000" b="1" dirty="0"/>
                        <a:t>22%</a:t>
                      </a:r>
                      <a:r>
                        <a:rPr lang="en-US" sz="2000" b="1" baseline="0" dirty="0"/>
                        <a:t> </a:t>
                      </a:r>
                      <a:r>
                        <a:rPr lang="en-US" sz="2000" b="0" baseline="0" dirty="0"/>
                        <a:t>of A level</a:t>
                      </a:r>
                      <a:endParaRPr lang="en-US" sz="2000" b="0" dirty="0"/>
                    </a:p>
                  </a:txBody>
                  <a:tcPr marL="68598" marR="68598" anchor="ctr"/>
                </a:tc>
                <a:extLst>
                  <a:ext uri="{0D108BD9-81ED-4DB2-BD59-A6C34878D82A}">
                    <a16:rowId xmlns:a16="http://schemas.microsoft.com/office/drawing/2014/main" val="10001"/>
                  </a:ext>
                </a:extLst>
              </a:tr>
              <a:tr h="1611553">
                <a:tc>
                  <a:txBody>
                    <a:bodyPr/>
                    <a:lstStyle/>
                    <a:p>
                      <a:pPr marL="285750" indent="-285750">
                        <a:buFont typeface="Arial" panose="020B0604020202020204" pitchFamily="34" charset="0"/>
                        <a:buChar char="•"/>
                      </a:pPr>
                      <a:r>
                        <a:rPr lang="en-US" b="1" dirty="0">
                          <a:solidFill>
                            <a:schemeClr val="tx1"/>
                          </a:solidFill>
                        </a:rPr>
                        <a:t>Changing</a:t>
                      </a:r>
                      <a:r>
                        <a:rPr lang="en-US" b="1" baseline="0" dirty="0">
                          <a:solidFill>
                            <a:schemeClr val="tx1"/>
                          </a:solidFill>
                        </a:rPr>
                        <a:t> Spaces; Making Places</a:t>
                      </a:r>
                    </a:p>
                    <a:p>
                      <a:pPr marL="285750" indent="-285750">
                        <a:buFont typeface="Arial" panose="020B0604020202020204" pitchFamily="34" charset="0"/>
                        <a:buChar char="•"/>
                      </a:pPr>
                      <a:r>
                        <a:rPr lang="en-US" b="1" baseline="0" dirty="0">
                          <a:solidFill>
                            <a:schemeClr val="tx1"/>
                          </a:solidFill>
                        </a:rPr>
                        <a:t>Global Connections – Global Migration and Human Rights</a:t>
                      </a:r>
                    </a:p>
                    <a:p>
                      <a:pPr marL="285750" indent="-285750">
                        <a:buFont typeface="Arial" panose="020B0604020202020204" pitchFamily="34" charset="0"/>
                        <a:buChar char="•"/>
                      </a:pPr>
                      <a:r>
                        <a:rPr lang="en-US" b="1" i="1" baseline="0" dirty="0">
                          <a:solidFill>
                            <a:schemeClr val="tx1"/>
                          </a:solidFill>
                        </a:rPr>
                        <a:t>Geographical Skills</a:t>
                      </a:r>
                      <a:endParaRPr lang="en-US" b="1" i="1" dirty="0">
                        <a:solidFill>
                          <a:schemeClr val="tx1"/>
                        </a:solidFill>
                      </a:endParaRPr>
                    </a:p>
                  </a:txBody>
                  <a:tcPr marL="68598" marR="68598" anchor="ctr"/>
                </a:tc>
                <a:tc>
                  <a:txBody>
                    <a:bodyPr/>
                    <a:lstStyle/>
                    <a:p>
                      <a:pPr algn="ctr"/>
                      <a:r>
                        <a:rPr lang="en-US" dirty="0"/>
                        <a:t>Human</a:t>
                      </a:r>
                      <a:r>
                        <a:rPr lang="en-US" baseline="0" dirty="0"/>
                        <a:t> Interactions</a:t>
                      </a:r>
                    </a:p>
                    <a:p>
                      <a:pPr algn="ctr"/>
                      <a:r>
                        <a:rPr lang="en-US" baseline="0" dirty="0"/>
                        <a:t>(02)</a:t>
                      </a:r>
                    </a:p>
                    <a:p>
                      <a:pPr algn="ctr"/>
                      <a:r>
                        <a:rPr lang="en-US" baseline="0" dirty="0"/>
                        <a:t>66 marks</a:t>
                      </a:r>
                    </a:p>
                    <a:p>
                      <a:pPr algn="ctr"/>
                      <a:r>
                        <a:rPr lang="en-US" baseline="0" dirty="0"/>
                        <a:t>1hr 30mins</a:t>
                      </a:r>
                      <a:endParaRPr lang="en-US" dirty="0"/>
                    </a:p>
                  </a:txBody>
                  <a:tcPr marL="68598" marR="68598" anchor="ctr"/>
                </a:tc>
                <a:tc>
                  <a:txBody>
                    <a:bodyPr/>
                    <a:lstStyle/>
                    <a:p>
                      <a:pPr algn="ctr"/>
                      <a:r>
                        <a:rPr lang="en-US" sz="2000" b="1" dirty="0"/>
                        <a:t>22%</a:t>
                      </a:r>
                      <a:r>
                        <a:rPr lang="en-US" sz="2000" b="1" baseline="0" dirty="0"/>
                        <a:t> </a:t>
                      </a:r>
                      <a:r>
                        <a:rPr lang="en-US" sz="2000" b="0" baseline="0" dirty="0"/>
                        <a:t>of A level</a:t>
                      </a:r>
                      <a:endParaRPr lang="en-US" sz="2000" b="0" dirty="0"/>
                    </a:p>
                  </a:txBody>
                  <a:tcPr marL="68598" marR="68598" anchor="ctr"/>
                </a:tc>
                <a:extLst>
                  <a:ext uri="{0D108BD9-81ED-4DB2-BD59-A6C34878D82A}">
                    <a16:rowId xmlns:a16="http://schemas.microsoft.com/office/drawing/2014/main" val="10002"/>
                  </a:ext>
                </a:extLst>
              </a:tr>
              <a:tr h="1120694">
                <a:tc>
                  <a:txBody>
                    <a:bodyPr/>
                    <a:lstStyle/>
                    <a:p>
                      <a:pPr marL="285750" indent="-285750">
                        <a:buFont typeface="Arial" panose="020B0604020202020204" pitchFamily="34" charset="0"/>
                        <a:buChar char="•"/>
                      </a:pPr>
                      <a:r>
                        <a:rPr lang="en-US" b="1" baseline="0" dirty="0">
                          <a:solidFill>
                            <a:schemeClr val="tx1"/>
                          </a:solidFill>
                        </a:rPr>
                        <a:t>Disease Dilemmas</a:t>
                      </a:r>
                    </a:p>
                    <a:p>
                      <a:pPr marL="285750" indent="-285750">
                        <a:buFont typeface="Arial" panose="020B0604020202020204" pitchFamily="34" charset="0"/>
                        <a:buChar char="•"/>
                      </a:pPr>
                      <a:r>
                        <a:rPr lang="en-US" b="1" baseline="0" dirty="0">
                          <a:solidFill>
                            <a:schemeClr val="tx1"/>
                          </a:solidFill>
                        </a:rPr>
                        <a:t>Hazardous Earth</a:t>
                      </a:r>
                    </a:p>
                    <a:p>
                      <a:pPr marL="285750" indent="-285750">
                        <a:buFont typeface="Arial" panose="020B0604020202020204" pitchFamily="34" charset="0"/>
                        <a:buChar char="•"/>
                      </a:pPr>
                      <a:r>
                        <a:rPr lang="en-US" b="1" i="1" baseline="0" dirty="0">
                          <a:solidFill>
                            <a:schemeClr val="tx1"/>
                          </a:solidFill>
                        </a:rPr>
                        <a:t>Geographical Skills</a:t>
                      </a:r>
                      <a:endParaRPr lang="en-US" b="1" i="1" dirty="0">
                        <a:solidFill>
                          <a:schemeClr val="tx1"/>
                        </a:solidFill>
                      </a:endParaRPr>
                    </a:p>
                  </a:txBody>
                  <a:tcPr marL="68598" marR="68598" anchor="ctr"/>
                </a:tc>
                <a:tc>
                  <a:txBody>
                    <a:bodyPr/>
                    <a:lstStyle/>
                    <a:p>
                      <a:pPr algn="ctr"/>
                      <a:r>
                        <a:rPr lang="en-US" dirty="0"/>
                        <a:t>Geographical</a:t>
                      </a:r>
                      <a:r>
                        <a:rPr lang="en-US" baseline="0" dirty="0"/>
                        <a:t> Debates</a:t>
                      </a:r>
                    </a:p>
                    <a:p>
                      <a:pPr algn="ctr"/>
                      <a:r>
                        <a:rPr lang="en-US" baseline="0" dirty="0"/>
                        <a:t>(03)</a:t>
                      </a:r>
                    </a:p>
                    <a:p>
                      <a:pPr algn="ctr"/>
                      <a:r>
                        <a:rPr lang="en-US" baseline="0" dirty="0"/>
                        <a:t>108 marks</a:t>
                      </a:r>
                    </a:p>
                    <a:p>
                      <a:pPr algn="ctr"/>
                      <a:r>
                        <a:rPr lang="en-US" baseline="0" dirty="0"/>
                        <a:t>2hrs 30mins</a:t>
                      </a:r>
                      <a:endParaRPr lang="en-US" dirty="0"/>
                    </a:p>
                  </a:txBody>
                  <a:tcPr marL="68598" marR="6859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36%</a:t>
                      </a:r>
                      <a:r>
                        <a:rPr lang="en-US" sz="2000" b="1" baseline="0" dirty="0"/>
                        <a:t> </a:t>
                      </a:r>
                      <a:r>
                        <a:rPr lang="en-US" sz="2000" b="0" baseline="0" dirty="0"/>
                        <a:t>of A level</a:t>
                      </a:r>
                      <a:endParaRPr lang="en-US" sz="2000" b="0" dirty="0"/>
                    </a:p>
                    <a:p>
                      <a:pPr algn="ctr"/>
                      <a:endParaRPr lang="en-US" dirty="0"/>
                    </a:p>
                  </a:txBody>
                  <a:tcPr marL="68598" marR="68598" anchor="ctr"/>
                </a:tc>
                <a:extLst>
                  <a:ext uri="{0D108BD9-81ED-4DB2-BD59-A6C34878D82A}">
                    <a16:rowId xmlns:a16="http://schemas.microsoft.com/office/drawing/2014/main" val="10003"/>
                  </a:ext>
                </a:extLst>
              </a:tr>
              <a:tr h="1303006">
                <a:tc>
                  <a:txBody>
                    <a:bodyPr/>
                    <a:lstStyle/>
                    <a:p>
                      <a:pPr marL="285750" indent="-285750">
                        <a:buFont typeface="Arial" panose="020B0604020202020204" pitchFamily="34" charset="0"/>
                        <a:buChar char="•"/>
                      </a:pPr>
                      <a:r>
                        <a:rPr lang="en-US" b="1" i="0" dirty="0">
                          <a:solidFill>
                            <a:schemeClr val="tx1"/>
                          </a:solidFill>
                        </a:rPr>
                        <a:t>Independent</a:t>
                      </a:r>
                      <a:r>
                        <a:rPr lang="en-US" b="1" i="0" baseline="0" dirty="0">
                          <a:solidFill>
                            <a:schemeClr val="tx1"/>
                          </a:solidFill>
                        </a:rPr>
                        <a:t> Investigation</a:t>
                      </a:r>
                      <a:endParaRPr lang="en-US" b="1" i="0" dirty="0">
                        <a:solidFill>
                          <a:schemeClr val="tx1"/>
                        </a:solidFill>
                      </a:endParaRPr>
                    </a:p>
                  </a:txBody>
                  <a:tcPr marL="68598" marR="68598" anchor="ctr"/>
                </a:tc>
                <a:tc>
                  <a:txBody>
                    <a:bodyPr/>
                    <a:lstStyle/>
                    <a:p>
                      <a:pPr algn="ctr"/>
                      <a:r>
                        <a:rPr lang="en-US" dirty="0"/>
                        <a:t>Investigative Geography(04/05)</a:t>
                      </a:r>
                    </a:p>
                    <a:p>
                      <a:pPr algn="ctr"/>
                      <a:r>
                        <a:rPr lang="en-US" dirty="0"/>
                        <a:t>60 marks</a:t>
                      </a:r>
                    </a:p>
                    <a:p>
                      <a:pPr algn="ctr"/>
                      <a:r>
                        <a:rPr lang="en-US" dirty="0"/>
                        <a:t>Non Examined</a:t>
                      </a:r>
                      <a:r>
                        <a:rPr lang="en-US" baseline="0" dirty="0"/>
                        <a:t> Assessment</a:t>
                      </a:r>
                      <a:endParaRPr lang="en-US" dirty="0"/>
                    </a:p>
                  </a:txBody>
                  <a:tcPr marL="68598" marR="68598" anchor="ctr"/>
                </a:tc>
                <a:tc>
                  <a:txBody>
                    <a:bodyPr/>
                    <a:lstStyle/>
                    <a:p>
                      <a:pPr algn="ctr"/>
                      <a:r>
                        <a:rPr lang="en-US" sz="2000" b="1" dirty="0"/>
                        <a:t>20% </a:t>
                      </a:r>
                      <a:r>
                        <a:rPr lang="en-US" sz="2000" dirty="0"/>
                        <a:t>of A level</a:t>
                      </a:r>
                    </a:p>
                  </a:txBody>
                  <a:tcPr marL="68598" marR="68598" anchor="ctr"/>
                </a:tc>
                <a:extLst>
                  <a:ext uri="{0D108BD9-81ED-4DB2-BD59-A6C34878D82A}">
                    <a16:rowId xmlns:a16="http://schemas.microsoft.com/office/drawing/2014/main" val="2102405919"/>
                  </a:ext>
                </a:extLst>
              </a:tr>
            </a:tbl>
          </a:graphicData>
        </a:graphic>
      </p:graphicFrame>
      <p:sp>
        <p:nvSpPr>
          <p:cNvPr id="3" name="TextBox 2"/>
          <p:cNvSpPr txBox="1"/>
          <p:nvPr/>
        </p:nvSpPr>
        <p:spPr>
          <a:xfrm>
            <a:off x="2780522" y="51882"/>
            <a:ext cx="5747658" cy="523220"/>
          </a:xfrm>
          <a:prstGeom prst="rect">
            <a:avLst/>
          </a:prstGeom>
          <a:solidFill>
            <a:schemeClr val="accent1">
              <a:lumMod val="20000"/>
              <a:lumOff val="80000"/>
            </a:schemeClr>
          </a:solidFill>
        </p:spPr>
        <p:txBody>
          <a:bodyPr wrap="square" rtlCol="0">
            <a:spAutoFit/>
          </a:bodyPr>
          <a:lstStyle/>
          <a:p>
            <a:pPr algn="ctr"/>
            <a:r>
              <a:rPr lang="en-GB" sz="2800" b="1" u="sng" dirty="0"/>
              <a:t>A Level – Full Course</a:t>
            </a:r>
          </a:p>
        </p:txBody>
      </p:sp>
      <p:sp>
        <p:nvSpPr>
          <p:cNvPr id="5" name="Rectangle 4">
            <a:extLst>
              <a:ext uri="{FF2B5EF4-FFF2-40B4-BE49-F238E27FC236}">
                <a16:creationId xmlns:a16="http://schemas.microsoft.com/office/drawing/2014/main" id="{49870E2D-E104-4B2D-A6DC-FC82BFB04D0A}"/>
              </a:ext>
            </a:extLst>
          </p:cNvPr>
          <p:cNvSpPr/>
          <p:nvPr/>
        </p:nvSpPr>
        <p:spPr>
          <a:xfrm>
            <a:off x="522515" y="1230284"/>
            <a:ext cx="11532636" cy="13466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C5A63B21-8B61-4CF6-8EC3-84E815BF6893}"/>
              </a:ext>
            </a:extLst>
          </p:cNvPr>
          <p:cNvSpPr/>
          <p:nvPr/>
        </p:nvSpPr>
        <p:spPr>
          <a:xfrm>
            <a:off x="522515" y="2576945"/>
            <a:ext cx="11532636" cy="1704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D3AF7D1A-10A4-4260-97A3-63FE12DC81BB}"/>
              </a:ext>
            </a:extLst>
          </p:cNvPr>
          <p:cNvSpPr/>
          <p:nvPr/>
        </p:nvSpPr>
        <p:spPr>
          <a:xfrm>
            <a:off x="522515" y="4281056"/>
            <a:ext cx="11532636" cy="1105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92A77325-2917-4F64-83C7-13748DB37C63}"/>
              </a:ext>
            </a:extLst>
          </p:cNvPr>
          <p:cNvSpPr/>
          <p:nvPr/>
        </p:nvSpPr>
        <p:spPr>
          <a:xfrm>
            <a:off x="522515" y="5375704"/>
            <a:ext cx="11532636" cy="13466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43957986"/>
      </p:ext>
    </p:extLst>
  </p:cSld>
  <p:clrMapOvr>
    <a:masterClrMapping/>
  </p:clrMapOvr>
  <mc:AlternateContent xmlns:mc="http://schemas.openxmlformats.org/markup-compatibility/2006" xmlns:p14="http://schemas.microsoft.com/office/powerpoint/2010/main">
    <mc:Choice Requires="p14">
      <p:transition spd="slow" p14:dur="2000" advTm="229883"/>
    </mc:Choice>
    <mc:Fallback xmlns="">
      <p:transition spd="slow" advTm="2298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txBox="1">
            <a:spLocks/>
          </p:cNvSpPr>
          <p:nvPr/>
        </p:nvSpPr>
        <p:spPr>
          <a:xfrm>
            <a:off x="3166304" y="2461431"/>
            <a:ext cx="2143799" cy="2769630"/>
          </a:xfrm>
          <a:prstGeom prst="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en-GB" b="1" dirty="0">
                <a:solidFill>
                  <a:prstClr val="black"/>
                </a:solidFill>
                <a:latin typeface="Calibri" panose="020F0502020204030204"/>
              </a:rPr>
              <a:t>Mr Taylor Rowe</a:t>
            </a:r>
          </a:p>
          <a:p>
            <a:r>
              <a:rPr lang="en-GB" dirty="0">
                <a:solidFill>
                  <a:prstClr val="black"/>
                </a:solidFill>
                <a:latin typeface="Calibri" panose="020F0502020204030204"/>
              </a:rPr>
              <a:t>Human Geography BA</a:t>
            </a:r>
            <a:br>
              <a:rPr lang="en-GB" dirty="0">
                <a:solidFill>
                  <a:prstClr val="black"/>
                </a:solidFill>
                <a:latin typeface="Calibri" panose="020F0502020204030204"/>
              </a:rPr>
            </a:br>
            <a:r>
              <a:rPr lang="en-GB" dirty="0">
                <a:solidFill>
                  <a:prstClr val="black"/>
                </a:solidFill>
                <a:latin typeface="Calibri" panose="020F0502020204030204"/>
              </a:rPr>
              <a:t> </a:t>
            </a:r>
          </a:p>
          <a:p>
            <a:r>
              <a:rPr lang="en-GB" dirty="0">
                <a:solidFill>
                  <a:prstClr val="black"/>
                </a:solidFill>
                <a:latin typeface="Calibri" panose="020F0502020204030204"/>
              </a:rPr>
              <a:t>Hull University</a:t>
            </a:r>
          </a:p>
          <a:p>
            <a:r>
              <a:rPr lang="en-GB" dirty="0">
                <a:solidFill>
                  <a:prstClr val="black"/>
                </a:solidFill>
              </a:rPr>
              <a:t>Teaching all human units</a:t>
            </a:r>
          </a:p>
          <a:p>
            <a:endParaRPr lang="en-GB" dirty="0">
              <a:solidFill>
                <a:prstClr val="black"/>
              </a:solidFill>
              <a:latin typeface="Calibri" panose="020F0502020204030204"/>
            </a:endParaRPr>
          </a:p>
        </p:txBody>
      </p:sp>
      <p:sp>
        <p:nvSpPr>
          <p:cNvPr id="12" name="Title 1"/>
          <p:cNvSpPr txBox="1">
            <a:spLocks/>
          </p:cNvSpPr>
          <p:nvPr/>
        </p:nvSpPr>
        <p:spPr>
          <a:xfrm>
            <a:off x="267148" y="892149"/>
            <a:ext cx="4383627" cy="574675"/>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dirty="0">
                <a:solidFill>
                  <a:prstClr val="black"/>
                </a:solidFill>
                <a:latin typeface="Calibri" panose="020F0502020204030204"/>
              </a:rPr>
              <a:t>Who will teach you?</a:t>
            </a:r>
          </a:p>
        </p:txBody>
      </p:sp>
      <p:pic>
        <p:nvPicPr>
          <p:cNvPr id="9" name="Picture 8">
            <a:extLst>
              <a:ext uri="{FF2B5EF4-FFF2-40B4-BE49-F238E27FC236}">
                <a16:creationId xmlns:a16="http://schemas.microsoft.com/office/drawing/2014/main" id="{CA0E0943-E6F2-4770-BB3F-B3E0508D17DC}"/>
              </a:ext>
            </a:extLst>
          </p:cNvPr>
          <p:cNvPicPr>
            <a:picLocks noChangeAspect="1"/>
          </p:cNvPicPr>
          <p:nvPr/>
        </p:nvPicPr>
        <p:blipFill>
          <a:blip r:embed="rId3"/>
          <a:stretch>
            <a:fillRect/>
          </a:stretch>
        </p:blipFill>
        <p:spPr>
          <a:xfrm>
            <a:off x="267148" y="1817103"/>
            <a:ext cx="2745442" cy="3983069"/>
          </a:xfrm>
          <a:prstGeom prst="rect">
            <a:avLst/>
          </a:prstGeom>
        </p:spPr>
      </p:pic>
      <p:sp>
        <p:nvSpPr>
          <p:cNvPr id="2" name="Subtitle 2">
            <a:extLst>
              <a:ext uri="{FF2B5EF4-FFF2-40B4-BE49-F238E27FC236}">
                <a16:creationId xmlns:a16="http://schemas.microsoft.com/office/drawing/2014/main" id="{74D56ECA-D802-7BD7-3A89-5A0D624EC639}"/>
              </a:ext>
            </a:extLst>
          </p:cNvPr>
          <p:cNvSpPr txBox="1">
            <a:spLocks/>
          </p:cNvSpPr>
          <p:nvPr/>
        </p:nvSpPr>
        <p:spPr>
          <a:xfrm>
            <a:off x="9637329" y="2335368"/>
            <a:ext cx="2387275" cy="3165851"/>
          </a:xfrm>
          <a:prstGeom prst="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en-GB" b="1" dirty="0">
                <a:solidFill>
                  <a:prstClr val="black"/>
                </a:solidFill>
                <a:latin typeface="Calibri" panose="020F0502020204030204"/>
              </a:rPr>
              <a:t>Mr Twigg</a:t>
            </a:r>
          </a:p>
          <a:p>
            <a:r>
              <a:rPr lang="en-GB" dirty="0">
                <a:solidFill>
                  <a:prstClr val="black"/>
                </a:solidFill>
                <a:latin typeface="Calibri" panose="020F0502020204030204"/>
              </a:rPr>
              <a:t>Geology and Physical Geography BSC</a:t>
            </a:r>
          </a:p>
          <a:p>
            <a:r>
              <a:rPr lang="en-GB" dirty="0">
                <a:solidFill>
                  <a:prstClr val="black"/>
                </a:solidFill>
                <a:latin typeface="Calibri" panose="020F0502020204030204"/>
              </a:rPr>
              <a:t>Liverpool University</a:t>
            </a:r>
          </a:p>
          <a:p>
            <a:r>
              <a:rPr lang="en-GB" dirty="0">
                <a:solidFill>
                  <a:prstClr val="black"/>
                </a:solidFill>
              </a:rPr>
              <a:t>Teaching all physical units</a:t>
            </a:r>
          </a:p>
          <a:p>
            <a:endParaRPr lang="en-GB" dirty="0">
              <a:solidFill>
                <a:prstClr val="black"/>
              </a:solidFill>
              <a:latin typeface="Calibri" panose="020F0502020204030204"/>
            </a:endParaRPr>
          </a:p>
        </p:txBody>
      </p:sp>
      <p:pic>
        <p:nvPicPr>
          <p:cNvPr id="2050" name="Picture 2" descr="1930595645b29305a7f1">
            <a:extLst>
              <a:ext uri="{FF2B5EF4-FFF2-40B4-BE49-F238E27FC236}">
                <a16:creationId xmlns:a16="http://schemas.microsoft.com/office/drawing/2014/main" id="{1B4358F2-3A7A-47DE-ADE7-83AB1D4ED2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3957" y="2449154"/>
            <a:ext cx="3749658" cy="281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9817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35780"/>
            <a:ext cx="4224531" cy="162222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4531" y="5235780"/>
            <a:ext cx="2636676" cy="162222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1207" y="5235780"/>
            <a:ext cx="2368204" cy="162222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9410" y="5235780"/>
            <a:ext cx="2962589" cy="1622220"/>
          </a:xfrm>
          <a:prstGeom prst="rect">
            <a:avLst/>
          </a:prstGeom>
        </p:spPr>
      </p:pic>
      <p:sp>
        <p:nvSpPr>
          <p:cNvPr id="6" name="TextBox 5"/>
          <p:cNvSpPr txBox="1"/>
          <p:nvPr/>
        </p:nvSpPr>
        <p:spPr>
          <a:xfrm>
            <a:off x="4292082" y="449949"/>
            <a:ext cx="2873828" cy="492443"/>
          </a:xfrm>
          <a:prstGeom prst="rect">
            <a:avLst/>
          </a:prstGeom>
          <a:noFill/>
        </p:spPr>
        <p:txBody>
          <a:bodyPr wrap="square" rtlCol="0">
            <a:spAutoFit/>
          </a:bodyPr>
          <a:lstStyle/>
          <a:p>
            <a:r>
              <a:rPr lang="en-GB" sz="2600" b="1" u="sng" dirty="0"/>
              <a:t>What will I Study</a:t>
            </a:r>
            <a:r>
              <a:rPr lang="en-GB" dirty="0"/>
              <a:t>?</a:t>
            </a:r>
          </a:p>
        </p:txBody>
      </p:sp>
      <p:sp>
        <p:nvSpPr>
          <p:cNvPr id="7" name="TextBox 6"/>
          <p:cNvSpPr txBox="1"/>
          <p:nvPr/>
        </p:nvSpPr>
        <p:spPr>
          <a:xfrm>
            <a:off x="302004" y="1030132"/>
            <a:ext cx="11660697" cy="4031873"/>
          </a:xfrm>
          <a:prstGeom prst="rect">
            <a:avLst/>
          </a:prstGeom>
          <a:noFill/>
          <a:ln>
            <a:solidFill>
              <a:schemeClr val="accent1"/>
            </a:solidFill>
          </a:ln>
        </p:spPr>
        <p:txBody>
          <a:bodyPr wrap="square" rtlCol="0">
            <a:spAutoFit/>
          </a:bodyPr>
          <a:lstStyle/>
          <a:p>
            <a:pPr marL="342900" indent="-342900">
              <a:buFont typeface="Arial" panose="020B0604020202020204" pitchFamily="34" charset="0"/>
              <a:buChar char="•"/>
            </a:pPr>
            <a:r>
              <a:rPr lang="en-GB" sz="3200" dirty="0"/>
              <a:t>All topics will be studied and examined at the end of the two years.</a:t>
            </a:r>
          </a:p>
          <a:p>
            <a:pPr marL="342900" indent="-342900">
              <a:buFont typeface="Arial" panose="020B0604020202020204" pitchFamily="34" charset="0"/>
              <a:buChar char="•"/>
            </a:pPr>
            <a:r>
              <a:rPr lang="en-GB" sz="3200" dirty="0"/>
              <a:t>Field Work is a crucial element and you will complete at </a:t>
            </a:r>
            <a:r>
              <a:rPr lang="en-GB" sz="3200" u="sng" dirty="0"/>
              <a:t>least</a:t>
            </a:r>
            <a:r>
              <a:rPr lang="en-GB" sz="3200" dirty="0"/>
              <a:t> 4 days over the two years (more about this in a moment!).</a:t>
            </a:r>
          </a:p>
          <a:p>
            <a:pPr marL="342900" indent="-342900">
              <a:buFont typeface="Arial" panose="020B0604020202020204" pitchFamily="34" charset="0"/>
              <a:buChar char="•"/>
            </a:pPr>
            <a:r>
              <a:rPr lang="en-GB" sz="3200" dirty="0"/>
              <a:t>Geographical Skills are also key and will form an integral part of your learning.</a:t>
            </a:r>
          </a:p>
          <a:p>
            <a:pPr marL="342900" indent="-342900">
              <a:buFont typeface="Arial" panose="020B0604020202020204" pitchFamily="34" charset="0"/>
              <a:buChar char="•"/>
            </a:pPr>
            <a:r>
              <a:rPr lang="en-GB" sz="3200" dirty="0"/>
              <a:t>There is also a 3000-4000 word Independent Investigation which you will begin in the Summer Term of Y12 – </a:t>
            </a:r>
            <a:r>
              <a:rPr lang="en-GB" sz="3200" b="1" dirty="0">
                <a:solidFill>
                  <a:srgbClr val="0070C0"/>
                </a:solidFill>
              </a:rPr>
              <a:t>so no need to panic or worry for quite a while!</a:t>
            </a:r>
          </a:p>
        </p:txBody>
      </p:sp>
      <p:sp>
        <p:nvSpPr>
          <p:cNvPr id="8" name="TextBox 7"/>
          <p:cNvSpPr txBox="1"/>
          <p:nvPr/>
        </p:nvSpPr>
        <p:spPr>
          <a:xfrm>
            <a:off x="1950098" y="2388637"/>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2151013149"/>
      </p:ext>
    </p:extLst>
  </p:cSld>
  <p:clrMapOvr>
    <a:masterClrMapping/>
  </p:clrMapOvr>
  <mc:AlternateContent xmlns:mc="http://schemas.openxmlformats.org/markup-compatibility/2006" xmlns:p14="http://schemas.microsoft.com/office/powerpoint/2010/main">
    <mc:Choice Requires="p14">
      <p:transition spd="slow" p14:dur="2000" advTm="180423"/>
    </mc:Choice>
    <mc:Fallback xmlns="">
      <p:transition spd="slow" advTm="1804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0580" y="354564"/>
            <a:ext cx="2528596" cy="492443"/>
          </a:xfrm>
          <a:prstGeom prst="rect">
            <a:avLst/>
          </a:prstGeom>
          <a:noFill/>
        </p:spPr>
        <p:txBody>
          <a:bodyPr wrap="square" rtlCol="0">
            <a:spAutoFit/>
          </a:bodyPr>
          <a:lstStyle/>
          <a:p>
            <a:r>
              <a:rPr lang="en-GB" sz="2600" b="1" u="sng" dirty="0"/>
              <a:t>Field Work – Y12</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4724" y="3764646"/>
            <a:ext cx="3660709" cy="28784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433" y="3764646"/>
            <a:ext cx="3837992" cy="287849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732" y="3764646"/>
            <a:ext cx="3837992" cy="287849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732" y="984960"/>
            <a:ext cx="3837992" cy="257991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4842" y="2216822"/>
            <a:ext cx="3819525" cy="1219200"/>
          </a:xfrm>
          <a:prstGeom prst="rect">
            <a:avLst/>
          </a:prstGeom>
        </p:spPr>
      </p:pic>
      <p:sp>
        <p:nvSpPr>
          <p:cNvPr id="9" name="TextBox 8"/>
          <p:cNvSpPr txBox="1"/>
          <p:nvPr/>
        </p:nvSpPr>
        <p:spPr>
          <a:xfrm>
            <a:off x="4428516" y="870635"/>
            <a:ext cx="3412723" cy="1107996"/>
          </a:xfrm>
          <a:prstGeom prst="rect">
            <a:avLst/>
          </a:prstGeom>
          <a:noFill/>
        </p:spPr>
        <p:txBody>
          <a:bodyPr wrap="square" rtlCol="0">
            <a:spAutoFit/>
          </a:bodyPr>
          <a:lstStyle/>
          <a:p>
            <a:pPr algn="ctr"/>
            <a:r>
              <a:rPr lang="en-GB" sz="2200" dirty="0"/>
              <a:t>Monday 23</a:t>
            </a:r>
            <a:r>
              <a:rPr lang="en-GB" sz="2200" baseline="30000" dirty="0"/>
              <a:t>rd</a:t>
            </a:r>
            <a:r>
              <a:rPr lang="en-GB" sz="2200" dirty="0"/>
              <a:t>  –  Wednesday 25</a:t>
            </a:r>
            <a:r>
              <a:rPr lang="en-GB" sz="2200" baseline="30000" dirty="0"/>
              <a:t>th</a:t>
            </a:r>
            <a:r>
              <a:rPr lang="en-GB" sz="2200" dirty="0"/>
              <a:t> March 2025</a:t>
            </a:r>
          </a:p>
          <a:p>
            <a:pPr algn="ctr"/>
            <a:r>
              <a:rPr lang="en-GB" sz="2200" b="1" dirty="0">
                <a:solidFill>
                  <a:srgbClr val="0070C0"/>
                </a:solidFill>
              </a:rPr>
              <a:t>Please make a note of this</a:t>
            </a:r>
          </a:p>
        </p:txBody>
      </p:sp>
      <p:pic>
        <p:nvPicPr>
          <p:cNvPr id="3074" name="Picture 2" descr="Image">
            <a:extLst>
              <a:ext uri="{FF2B5EF4-FFF2-40B4-BE49-F238E27FC236}">
                <a16:creationId xmlns:a16="http://schemas.microsoft.com/office/drawing/2014/main" id="{C5DA44A6-C749-4F8C-BCA7-860B680740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4559" y="690490"/>
            <a:ext cx="3660709" cy="2745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165915"/>
      </p:ext>
    </p:extLst>
  </p:cSld>
  <p:clrMapOvr>
    <a:masterClrMapping/>
  </p:clrMapOvr>
  <mc:AlternateContent xmlns:mc="http://schemas.openxmlformats.org/markup-compatibility/2006" xmlns:p14="http://schemas.microsoft.com/office/powerpoint/2010/main">
    <mc:Choice Requires="p14">
      <p:transition spd="slow" p14:dur="2000" advTm="10530"/>
    </mc:Choice>
    <mc:Fallback xmlns="">
      <p:transition spd="slow" advTm="1053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638629"/>
            <a:ext cx="5268686" cy="638629"/>
          </a:xfrm>
        </p:spPr>
        <p:style>
          <a:lnRef idx="1">
            <a:schemeClr val="accent2"/>
          </a:lnRef>
          <a:fillRef idx="2">
            <a:schemeClr val="accent2"/>
          </a:fillRef>
          <a:effectRef idx="1">
            <a:schemeClr val="accent2"/>
          </a:effectRef>
          <a:fontRef idx="minor">
            <a:schemeClr val="dk1"/>
          </a:fontRef>
        </p:style>
        <p:txBody>
          <a:bodyPr>
            <a:normAutofit/>
          </a:bodyPr>
          <a:lstStyle/>
          <a:p>
            <a:r>
              <a:rPr lang="en-GB" sz="3600" dirty="0"/>
              <a:t>Non-Examined Assessment</a:t>
            </a:r>
          </a:p>
        </p:txBody>
      </p:sp>
      <p:sp>
        <p:nvSpPr>
          <p:cNvPr id="3" name="Content Placeholder 2"/>
          <p:cNvSpPr>
            <a:spLocks noGrp="1"/>
          </p:cNvSpPr>
          <p:nvPr>
            <p:ph idx="1"/>
          </p:nvPr>
        </p:nvSpPr>
        <p:spPr>
          <a:xfrm>
            <a:off x="315686" y="1426128"/>
            <a:ext cx="6752771" cy="4965843"/>
          </a:xfrm>
        </p:spPr>
        <p:style>
          <a:lnRef idx="1">
            <a:schemeClr val="accent6"/>
          </a:lnRef>
          <a:fillRef idx="2">
            <a:schemeClr val="accent6"/>
          </a:fillRef>
          <a:effectRef idx="1">
            <a:schemeClr val="accent6"/>
          </a:effectRef>
          <a:fontRef idx="minor">
            <a:schemeClr val="dk1"/>
          </a:fontRef>
        </p:style>
        <p:txBody>
          <a:bodyPr>
            <a:normAutofit lnSpcReduction="10000"/>
          </a:bodyPr>
          <a:lstStyle/>
          <a:p>
            <a:pPr>
              <a:buFontTx/>
              <a:buChar char="-"/>
            </a:pPr>
            <a:r>
              <a:rPr lang="en-GB" dirty="0"/>
              <a:t>You will undertake an independent investigation, producing a written report of 3000–4000 words.</a:t>
            </a:r>
          </a:p>
          <a:p>
            <a:pPr>
              <a:buFontTx/>
              <a:buChar char="-"/>
            </a:pPr>
            <a:r>
              <a:rPr lang="en-GB" dirty="0"/>
              <a:t>You will define a question or issue relating to the compulsory or optional content.</a:t>
            </a:r>
          </a:p>
          <a:p>
            <a:pPr>
              <a:buFontTx/>
              <a:buChar char="-"/>
            </a:pPr>
            <a:r>
              <a:rPr lang="en-GB" dirty="0"/>
              <a:t>Your investigation will incorporate fieldwork data (collected individually or as part of a group) and own research and/or secondary data.</a:t>
            </a:r>
          </a:p>
          <a:p>
            <a:pPr>
              <a:buFontTx/>
              <a:buChar char="-"/>
            </a:pPr>
            <a:r>
              <a:rPr lang="en-GB" dirty="0"/>
              <a:t>Your report will evidence independent analysis and evaluation of data, presentation of data findings and extended writing.</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6457" y="638629"/>
            <a:ext cx="4168910" cy="234501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0344" y="3265289"/>
            <a:ext cx="4168910" cy="3126683"/>
          </a:xfrm>
          <a:prstGeom prst="rect">
            <a:avLst/>
          </a:prstGeom>
        </p:spPr>
      </p:pic>
    </p:spTree>
    <p:extLst>
      <p:ext uri="{BB962C8B-B14F-4D97-AF65-F5344CB8AC3E}">
        <p14:creationId xmlns:p14="http://schemas.microsoft.com/office/powerpoint/2010/main" val="182361397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4501" y="592566"/>
            <a:ext cx="5645020" cy="492443"/>
          </a:xfrm>
          <a:prstGeom prst="rect">
            <a:avLst/>
          </a:prstGeom>
          <a:solidFill>
            <a:schemeClr val="accent1">
              <a:lumMod val="20000"/>
              <a:lumOff val="80000"/>
            </a:schemeClr>
          </a:solidFill>
        </p:spPr>
        <p:txBody>
          <a:bodyPr wrap="square" rtlCol="0">
            <a:spAutoFit/>
          </a:bodyPr>
          <a:lstStyle/>
          <a:p>
            <a:r>
              <a:rPr lang="en-GB" sz="2600" b="1" u="sng" dirty="0"/>
              <a:t>Skills and ‘Thinking Like a Geographer</a:t>
            </a:r>
            <a:r>
              <a:rPr lang="en-GB" sz="2600" dirty="0"/>
              <a:t>!’</a:t>
            </a:r>
          </a:p>
        </p:txBody>
      </p:sp>
      <p:sp>
        <p:nvSpPr>
          <p:cNvPr id="3" name="TextBox 2"/>
          <p:cNvSpPr txBox="1"/>
          <p:nvPr/>
        </p:nvSpPr>
        <p:spPr>
          <a:xfrm>
            <a:off x="569323" y="1258253"/>
            <a:ext cx="5141168" cy="492443"/>
          </a:xfrm>
          <a:prstGeom prst="rect">
            <a:avLst/>
          </a:prstGeom>
          <a:solidFill>
            <a:schemeClr val="accent4">
              <a:lumMod val="20000"/>
              <a:lumOff val="80000"/>
            </a:schemeClr>
          </a:solidFill>
        </p:spPr>
        <p:txBody>
          <a:bodyPr wrap="square" rtlCol="0">
            <a:spAutoFit/>
          </a:bodyPr>
          <a:lstStyle/>
          <a:p>
            <a:r>
              <a:rPr lang="en-GB" sz="2600" dirty="0"/>
              <a:t>What skills do we need you to have?</a:t>
            </a:r>
          </a:p>
        </p:txBody>
      </p:sp>
      <p:sp>
        <p:nvSpPr>
          <p:cNvPr id="5" name="TextBox 4"/>
          <p:cNvSpPr txBox="1"/>
          <p:nvPr/>
        </p:nvSpPr>
        <p:spPr>
          <a:xfrm>
            <a:off x="564501" y="1983938"/>
            <a:ext cx="7206378" cy="1292662"/>
          </a:xfrm>
          <a:prstGeom prst="rect">
            <a:avLst/>
          </a:prstGeom>
          <a:solidFill>
            <a:srgbClr val="FFFF00"/>
          </a:solidFill>
        </p:spPr>
        <p:txBody>
          <a:bodyPr wrap="square" rtlCol="0">
            <a:spAutoFit/>
          </a:bodyPr>
          <a:lstStyle/>
          <a:p>
            <a:r>
              <a:rPr lang="en-GB" sz="2600" dirty="0"/>
              <a:t>Working in groups:</a:t>
            </a:r>
          </a:p>
          <a:p>
            <a:r>
              <a:rPr lang="en-GB" sz="2600" dirty="0"/>
              <a:t>Write down all the ways in which people can think like a geographer! – what skills do you need?</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836" y="3784254"/>
            <a:ext cx="2425959" cy="3139476"/>
          </a:xfrm>
          <a:prstGeom prst="rect">
            <a:avLst/>
          </a:prstGeom>
        </p:spPr>
      </p:pic>
      <p:sp>
        <p:nvSpPr>
          <p:cNvPr id="7" name="TextBox 6"/>
          <p:cNvSpPr txBox="1"/>
          <p:nvPr/>
        </p:nvSpPr>
        <p:spPr>
          <a:xfrm>
            <a:off x="4422710" y="5767158"/>
            <a:ext cx="4721290" cy="430887"/>
          </a:xfrm>
          <a:prstGeom prst="rect">
            <a:avLst/>
          </a:prstGeom>
          <a:solidFill>
            <a:schemeClr val="accent3">
              <a:lumMod val="20000"/>
              <a:lumOff val="80000"/>
            </a:schemeClr>
          </a:solidFill>
        </p:spPr>
        <p:txBody>
          <a:bodyPr wrap="square" rtlCol="0">
            <a:spAutoFit/>
          </a:bodyPr>
          <a:lstStyle/>
          <a:p>
            <a:r>
              <a:rPr lang="en-GB" sz="2200" b="1" dirty="0">
                <a:solidFill>
                  <a:srgbClr val="7030A0"/>
                </a:solidFill>
              </a:rPr>
              <a:t>How will you think like a geographer?</a:t>
            </a:r>
          </a:p>
        </p:txBody>
      </p:sp>
      <p:sp>
        <p:nvSpPr>
          <p:cNvPr id="8" name="Rectangle 7"/>
          <p:cNvSpPr/>
          <p:nvPr/>
        </p:nvSpPr>
        <p:spPr>
          <a:xfrm>
            <a:off x="9144000" y="659955"/>
            <a:ext cx="6096000" cy="646331"/>
          </a:xfrm>
          <a:prstGeom prst="rect">
            <a:avLst/>
          </a:prstGeom>
        </p:spPr>
        <p:txBody>
          <a:bodyPr>
            <a:spAutoFit/>
          </a:bodyPr>
          <a:lstStyle/>
          <a:p>
            <a:r>
              <a:rPr lang="en-GB" sz="3600" dirty="0">
                <a:hlinkClick r:id="rId3"/>
              </a:rPr>
              <a:t>Link</a:t>
            </a:r>
            <a:endParaRPr lang="en-GB" dirty="0"/>
          </a:p>
        </p:txBody>
      </p:sp>
      <p:sp>
        <p:nvSpPr>
          <p:cNvPr id="9" name="AutoShape 2">
            <a:extLst>
              <a:ext uri="{FF2B5EF4-FFF2-40B4-BE49-F238E27FC236}">
                <a16:creationId xmlns:a16="http://schemas.microsoft.com/office/drawing/2014/main" id="{7B489AE8-EF95-207D-7BD9-FDEECFDD2B6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a:extLst>
              <a:ext uri="{FF2B5EF4-FFF2-40B4-BE49-F238E27FC236}">
                <a16:creationId xmlns:a16="http://schemas.microsoft.com/office/drawing/2014/main" id="{0860C8AB-DDC4-5521-6B8A-D1BB1E4E6218}"/>
              </a:ext>
            </a:extLst>
          </p:cNvPr>
          <p:cNvPicPr>
            <a:picLocks noChangeAspect="1"/>
          </p:cNvPicPr>
          <p:nvPr/>
        </p:nvPicPr>
        <p:blipFill>
          <a:blip r:embed="rId4"/>
          <a:stretch>
            <a:fillRect/>
          </a:stretch>
        </p:blipFill>
        <p:spPr>
          <a:xfrm>
            <a:off x="8628872" y="2167562"/>
            <a:ext cx="2425959" cy="3233383"/>
          </a:xfrm>
          <a:prstGeom prst="rect">
            <a:avLst/>
          </a:prstGeom>
        </p:spPr>
      </p:pic>
      <p:sp>
        <p:nvSpPr>
          <p:cNvPr id="12" name="TextBox 11">
            <a:extLst>
              <a:ext uri="{FF2B5EF4-FFF2-40B4-BE49-F238E27FC236}">
                <a16:creationId xmlns:a16="http://schemas.microsoft.com/office/drawing/2014/main" id="{D260369D-7CC9-EF81-D2F2-8749F910233B}"/>
              </a:ext>
            </a:extLst>
          </p:cNvPr>
          <p:cNvSpPr txBox="1"/>
          <p:nvPr/>
        </p:nvSpPr>
        <p:spPr>
          <a:xfrm>
            <a:off x="7972425" y="1401793"/>
            <a:ext cx="3581400" cy="369332"/>
          </a:xfrm>
          <a:prstGeom prst="rect">
            <a:avLst/>
          </a:prstGeom>
          <a:noFill/>
        </p:spPr>
        <p:txBody>
          <a:bodyPr wrap="square">
            <a:spAutoFit/>
          </a:bodyPr>
          <a:lstStyle/>
          <a:p>
            <a:r>
              <a:rPr lang="en-GB" dirty="0">
                <a:hlinkClick r:id="rId5"/>
              </a:rPr>
              <a:t>https://timeforgeography.co.uk/</a:t>
            </a:r>
            <a:r>
              <a:rPr lang="en-GB" dirty="0"/>
              <a:t> </a:t>
            </a:r>
          </a:p>
        </p:txBody>
      </p:sp>
    </p:spTree>
    <p:extLst>
      <p:ext uri="{BB962C8B-B14F-4D97-AF65-F5344CB8AC3E}">
        <p14:creationId xmlns:p14="http://schemas.microsoft.com/office/powerpoint/2010/main" val="769099826"/>
      </p:ext>
    </p:extLst>
  </p:cSld>
  <p:clrMapOvr>
    <a:masterClrMapping/>
  </p:clrMapOvr>
  <mc:AlternateContent xmlns:mc="http://schemas.openxmlformats.org/markup-compatibility/2006" xmlns:p14="http://schemas.microsoft.com/office/powerpoint/2010/main">
    <mc:Choice Requires="p14">
      <p:transition spd="slow" p14:dur="2000" advTm="88447"/>
    </mc:Choice>
    <mc:Fallback xmlns="">
      <p:transition spd="slow" advTm="8844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EF175A-2C7E-4185-899E-943F7626BBE2}"/>
              </a:ext>
            </a:extLst>
          </p:cNvPr>
          <p:cNvSpPr/>
          <p:nvPr/>
        </p:nvSpPr>
        <p:spPr>
          <a:xfrm>
            <a:off x="270622" y="199176"/>
            <a:ext cx="11526835" cy="769441"/>
          </a:xfrm>
          <a:prstGeom prst="rect">
            <a:avLst/>
          </a:prstGeom>
          <a:solidFill>
            <a:schemeClr val="accent5">
              <a:lumMod val="20000"/>
              <a:lumOff val="80000"/>
            </a:schemeClr>
          </a:solidFill>
        </p:spPr>
        <p:txBody>
          <a:bodyPr wrap="square">
            <a:spAutoFit/>
          </a:bodyPr>
          <a:lstStyle/>
          <a:p>
            <a:r>
              <a:rPr lang="en-GB" sz="4400" dirty="0"/>
              <a:t>Tips for being successful at A Level…</a:t>
            </a:r>
          </a:p>
        </p:txBody>
      </p:sp>
      <p:sp>
        <p:nvSpPr>
          <p:cNvPr id="5" name="TextBox 4">
            <a:extLst>
              <a:ext uri="{FF2B5EF4-FFF2-40B4-BE49-F238E27FC236}">
                <a16:creationId xmlns:a16="http://schemas.microsoft.com/office/drawing/2014/main" id="{BE2B1DD7-0013-4E19-B390-5E73E0701E0F}"/>
              </a:ext>
            </a:extLst>
          </p:cNvPr>
          <p:cNvSpPr txBox="1"/>
          <p:nvPr/>
        </p:nvSpPr>
        <p:spPr>
          <a:xfrm>
            <a:off x="270621" y="1219200"/>
            <a:ext cx="11526835" cy="5262979"/>
          </a:xfrm>
          <a:prstGeom prst="rect">
            <a:avLst/>
          </a:prstGeom>
          <a:solidFill>
            <a:schemeClr val="accent4">
              <a:lumMod val="20000"/>
              <a:lumOff val="80000"/>
            </a:schemeClr>
          </a:solidFill>
        </p:spPr>
        <p:txBody>
          <a:bodyPr wrap="square" rtlCol="0">
            <a:spAutoFit/>
          </a:bodyPr>
          <a:lstStyle/>
          <a:p>
            <a:pPr marL="342900" indent="-342900">
              <a:buFont typeface="+mj-lt"/>
              <a:buAutoNum type="arabicPeriod"/>
            </a:pPr>
            <a:r>
              <a:rPr lang="en-GB" sz="2800" b="1" dirty="0"/>
              <a:t>Organise your work &amp; time</a:t>
            </a:r>
            <a:r>
              <a:rPr lang="en-GB" sz="2800" dirty="0"/>
              <a:t>– your notes need to be organised so you can use this as a revision tool, develop a study plan</a:t>
            </a:r>
          </a:p>
          <a:p>
            <a:pPr marL="342900" indent="-342900">
              <a:buFont typeface="+mj-lt"/>
              <a:buAutoNum type="arabicPeriod"/>
            </a:pPr>
            <a:r>
              <a:rPr lang="en-GB" sz="2800" b="1" dirty="0"/>
              <a:t>Understand the spec </a:t>
            </a:r>
            <a:r>
              <a:rPr lang="en-GB" sz="2800" dirty="0"/>
              <a:t>– Take some time to read this and familiarise yourself with the key themes</a:t>
            </a:r>
          </a:p>
          <a:p>
            <a:pPr marL="342900" indent="-342900">
              <a:buFont typeface="+mj-lt"/>
              <a:buAutoNum type="arabicPeriod"/>
            </a:pPr>
            <a:r>
              <a:rPr lang="en-GB" sz="2800" b="1" dirty="0"/>
              <a:t>Active Learning </a:t>
            </a:r>
            <a:r>
              <a:rPr lang="en-GB" sz="2800" dirty="0"/>
              <a:t>– Take good notes, be active in discussions, discuss with classmates outside of lesson</a:t>
            </a:r>
          </a:p>
          <a:p>
            <a:pPr marL="342900" indent="-342900">
              <a:buFont typeface="+mj-lt"/>
              <a:buAutoNum type="arabicPeriod"/>
            </a:pPr>
            <a:r>
              <a:rPr lang="en-GB" sz="2800" b="1" dirty="0"/>
              <a:t>Stay updated on Current Events – </a:t>
            </a:r>
            <a:r>
              <a:rPr lang="en-GB" sz="2800" dirty="0"/>
              <a:t>Stay informed about current geographical issues and events – download a news app</a:t>
            </a:r>
          </a:p>
          <a:p>
            <a:pPr marL="342900" indent="-342900">
              <a:buFont typeface="+mj-lt"/>
              <a:buAutoNum type="arabicPeriod"/>
            </a:pPr>
            <a:r>
              <a:rPr lang="en-GB" sz="2800" b="1" dirty="0"/>
              <a:t>Seek Feedback </a:t>
            </a:r>
            <a:r>
              <a:rPr lang="en-GB" sz="2800" dirty="0"/>
              <a:t>– regularly seek feedback from your teacher whether it is on content or about an essay</a:t>
            </a:r>
          </a:p>
          <a:p>
            <a:pPr marL="342900" indent="-342900">
              <a:buFont typeface="+mj-lt"/>
              <a:buAutoNum type="arabicPeriod"/>
            </a:pPr>
            <a:r>
              <a:rPr lang="en-GB" sz="2800" b="1" dirty="0"/>
              <a:t>Complete lots of extra work outside of lessons </a:t>
            </a:r>
            <a:r>
              <a:rPr lang="en-GB" sz="2800" dirty="0"/>
              <a:t>– Read books, watch documentaries, listen to podcasts, practice exam questions etc.</a:t>
            </a:r>
          </a:p>
        </p:txBody>
      </p:sp>
      <p:sp>
        <p:nvSpPr>
          <p:cNvPr id="6" name="TextBox 5">
            <a:extLst>
              <a:ext uri="{FF2B5EF4-FFF2-40B4-BE49-F238E27FC236}">
                <a16:creationId xmlns:a16="http://schemas.microsoft.com/office/drawing/2014/main" id="{C0AD41D6-F0CF-40A9-BCA3-FE7C5A66D104}"/>
              </a:ext>
            </a:extLst>
          </p:cNvPr>
          <p:cNvSpPr txBox="1"/>
          <p:nvPr/>
        </p:nvSpPr>
        <p:spPr>
          <a:xfrm>
            <a:off x="9258300" y="106842"/>
            <a:ext cx="2663078" cy="954107"/>
          </a:xfrm>
          <a:prstGeom prst="rect">
            <a:avLst/>
          </a:prstGeom>
          <a:solidFill>
            <a:schemeClr val="accent2">
              <a:lumMod val="20000"/>
              <a:lumOff val="80000"/>
            </a:schemeClr>
          </a:solidFill>
        </p:spPr>
        <p:txBody>
          <a:bodyPr wrap="square" rtlCol="0">
            <a:spAutoFit/>
          </a:bodyPr>
          <a:lstStyle/>
          <a:p>
            <a:r>
              <a:rPr lang="en-GB" sz="2800" dirty="0"/>
              <a:t>+ Take care of your well-being!</a:t>
            </a:r>
          </a:p>
        </p:txBody>
      </p:sp>
    </p:spTree>
    <p:extLst>
      <p:ext uri="{BB962C8B-B14F-4D97-AF65-F5344CB8AC3E}">
        <p14:creationId xmlns:p14="http://schemas.microsoft.com/office/powerpoint/2010/main" val="102502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9B9CEA-63DF-41F5-9099-514D5D80B359}"/>
              </a:ext>
            </a:extLst>
          </p:cNvPr>
          <p:cNvSpPr>
            <a:spLocks noGrp="1"/>
          </p:cNvSpPr>
          <p:nvPr>
            <p:ph type="title"/>
          </p:nvPr>
        </p:nvSpPr>
        <p:spPr>
          <a:xfrm>
            <a:off x="572493" y="667512"/>
            <a:ext cx="11018520" cy="758952"/>
          </a:xfrm>
          <a:solidFill>
            <a:schemeClr val="accent1">
              <a:lumMod val="20000"/>
              <a:lumOff val="80000"/>
            </a:schemeClr>
          </a:solidFill>
        </p:spPr>
        <p:txBody>
          <a:bodyPr anchor="b">
            <a:noAutofit/>
          </a:bodyPr>
          <a:lstStyle/>
          <a:p>
            <a:r>
              <a:rPr lang="en-GB" sz="3200" b="1" dirty="0">
                <a:latin typeface="+mn-lt"/>
              </a:rPr>
              <a:t>FIRST TOPICS - Landscape Systems - Glaciated Landscapes</a:t>
            </a:r>
          </a:p>
        </p:txBody>
      </p:sp>
      <p:sp>
        <p:nvSpPr>
          <p:cNvPr id="5" name="Content Placeholder 2">
            <a:extLst>
              <a:ext uri="{FF2B5EF4-FFF2-40B4-BE49-F238E27FC236}">
                <a16:creationId xmlns:a16="http://schemas.microsoft.com/office/drawing/2014/main" id="{CE52D907-8330-4DB0-89BF-8F8A10E85CFE}"/>
              </a:ext>
            </a:extLst>
          </p:cNvPr>
          <p:cNvSpPr>
            <a:spLocks noGrp="1"/>
          </p:cNvSpPr>
          <p:nvPr>
            <p:ph idx="1"/>
          </p:nvPr>
        </p:nvSpPr>
        <p:spPr>
          <a:xfrm>
            <a:off x="572493" y="2071316"/>
            <a:ext cx="6713552" cy="4119172"/>
          </a:xfrm>
        </p:spPr>
        <p:txBody>
          <a:bodyPr anchor="t">
            <a:normAutofit fontScale="92500" lnSpcReduction="10000"/>
          </a:bodyPr>
          <a:lstStyle/>
          <a:p>
            <a:pPr marL="0" indent="0">
              <a:buNone/>
            </a:pPr>
            <a:r>
              <a:rPr lang="en-GB" b="1" i="1" dirty="0">
                <a:latin typeface="+mn-lt"/>
              </a:rPr>
              <a:t>“Life is like a landscape. You live in the midst of it  but can describe it only from the vantage point of distance.” – Charles Lindbergh </a:t>
            </a:r>
          </a:p>
          <a:p>
            <a:pPr marL="0" indent="0">
              <a:buNone/>
            </a:pPr>
            <a:br>
              <a:rPr lang="en-GB" dirty="0">
                <a:latin typeface="+mn-lt"/>
              </a:rPr>
            </a:br>
            <a:r>
              <a:rPr lang="en-GB" dirty="0">
                <a:latin typeface="+mn-lt"/>
              </a:rPr>
              <a:t>This topic introduces learners to the integrated study of Earth surface processes, landforms and resultant landscapes within the conceptual framework of a systems approach. An understanding of Earth surface processes, together with their associated transfers of energy  and movements of materials underpins the  landscape systems topic. </a:t>
            </a:r>
          </a:p>
        </p:txBody>
      </p:sp>
      <p:pic>
        <p:nvPicPr>
          <p:cNvPr id="1026" name="Picture 2" descr="Glacier Quick Facts | National Snow and Ice Data Center">
            <a:extLst>
              <a:ext uri="{FF2B5EF4-FFF2-40B4-BE49-F238E27FC236}">
                <a16:creationId xmlns:a16="http://schemas.microsoft.com/office/drawing/2014/main" id="{3EE2BB15-51CF-436C-9A7C-555440778F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7237" r="18649"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2341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LS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SS" id="{0A47A8B7-780A-49CA-B644-18B1C1A53807}" vid="{EE730FE6-F9D0-4F4F-81F9-683EB34C61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0544756025224291259B8D0AAFDD09" ma:contentTypeVersion="5" ma:contentTypeDescription="Create a new document." ma:contentTypeScope="" ma:versionID="463d9c57a7f8d7c701963db060580088">
  <xsd:schema xmlns:xsd="http://www.w3.org/2001/XMLSchema" xmlns:xs="http://www.w3.org/2001/XMLSchema" xmlns:p="http://schemas.microsoft.com/office/2006/metadata/properties" xmlns:ns1="http://schemas.microsoft.com/sharepoint/v3" xmlns:ns2="3c34799c-639e-467b-b21c-d05285f8a5cc" targetNamespace="http://schemas.microsoft.com/office/2006/metadata/properties" ma:root="true" ma:fieldsID="0feb04023149e94a89ea4b9d299269b2" ns1:_="" ns2:_="">
    <xsd:import namespace="http://schemas.microsoft.com/sharepoint/v3"/>
    <xsd:import namespace="3c34799c-639e-467b-b21c-d05285f8a5c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34799c-639e-467b-b21c-d05285f8a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ED9D802-01ED-4F4D-97AD-C1BA432EBC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c34799c-639e-467b-b21c-d05285f8a5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2C5BB5-51DB-4288-8925-6A99C4C8E219}">
  <ds:schemaRefs>
    <ds:schemaRef ds:uri="http://schemas.microsoft.com/sharepoint/v3/contenttype/forms"/>
  </ds:schemaRefs>
</ds:datastoreItem>
</file>

<file path=customXml/itemProps3.xml><?xml version="1.0" encoding="utf-8"?>
<ds:datastoreItem xmlns:ds="http://schemas.openxmlformats.org/officeDocument/2006/customXml" ds:itemID="{2DA3C998-066B-4BFD-846A-7E1AE4128EE7}">
  <ds:schemaRefs>
    <ds:schemaRef ds:uri="3c34799c-639e-467b-b21c-d05285f8a5cc"/>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ELSS</Template>
  <TotalTime>749</TotalTime>
  <Words>1266</Words>
  <Application>Microsoft Office PowerPoint</Application>
  <PresentationFormat>Widescreen</PresentationFormat>
  <Paragraphs>142</Paragraphs>
  <Slides>18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Apple Boy BTN</vt:lpstr>
      <vt:lpstr>Arial</vt:lpstr>
      <vt:lpstr>Calibri</vt:lpstr>
      <vt:lpstr>Calibri Light</vt:lpstr>
      <vt:lpstr>Wingdings</vt:lpstr>
      <vt:lpstr>ELSS</vt:lpstr>
      <vt:lpstr>PowerPoint Presentation</vt:lpstr>
      <vt:lpstr>PowerPoint Presentation</vt:lpstr>
      <vt:lpstr>PowerPoint Presentation</vt:lpstr>
      <vt:lpstr>PowerPoint Presentation</vt:lpstr>
      <vt:lpstr>PowerPoint Presentation</vt:lpstr>
      <vt:lpstr>Non-Examined Assessment</vt:lpstr>
      <vt:lpstr>PowerPoint Presentation</vt:lpstr>
      <vt:lpstr>PowerPoint Presentation</vt:lpstr>
      <vt:lpstr>FIRST TOPICS - Landscape Systems - Glaciated Landscapes</vt:lpstr>
      <vt:lpstr>FIRST TOPICS - Changing Space; Making Places</vt:lpstr>
      <vt:lpstr>What do you already know about the first two topics of Year 12?</vt:lpstr>
      <vt:lpstr>How might age affect your view of Sheffield city centre?</vt:lpstr>
      <vt:lpstr>How might gender affect your perception of this place?</vt:lpstr>
      <vt:lpstr>How might your cultural background affect your perception of this place?</vt:lpstr>
      <vt:lpstr>How might your religion effect your perception of this place?</vt:lpstr>
      <vt:lpstr>How might your role affect your perception of this place?</vt:lpstr>
      <vt:lpstr>PowerPoint Presentation</vt:lpstr>
      <vt:lpstr>Cornell Note Taking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Walker, S (Forge Valley - Staff)</dc:creator>
  <cp:lastModifiedBy>Lyon, C (Forge Valley - Staff)</cp:lastModifiedBy>
  <cp:revision>31</cp:revision>
  <dcterms:created xsi:type="dcterms:W3CDTF">2016-06-22T16:38:34Z</dcterms:created>
  <dcterms:modified xsi:type="dcterms:W3CDTF">2025-06-30T07:24:30Z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0x010100820544756025224291259B8D0AAFDD09</vt:lpwstr>
  </property>
</Properties>
</file>